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25"/>
  </p:notesMasterIdLst>
  <p:handoutMasterIdLst>
    <p:handoutMasterId r:id="rId26"/>
  </p:handoutMasterIdLst>
  <p:sldIdLst>
    <p:sldId id="405" r:id="rId2"/>
    <p:sldId id="257" r:id="rId3"/>
    <p:sldId id="376" r:id="rId4"/>
    <p:sldId id="378" r:id="rId5"/>
    <p:sldId id="380" r:id="rId6"/>
    <p:sldId id="381" r:id="rId7"/>
    <p:sldId id="424" r:id="rId8"/>
    <p:sldId id="418" r:id="rId9"/>
    <p:sldId id="393" r:id="rId10"/>
    <p:sldId id="385" r:id="rId11"/>
    <p:sldId id="391" r:id="rId12"/>
    <p:sldId id="411" r:id="rId13"/>
    <p:sldId id="388" r:id="rId14"/>
    <p:sldId id="399" r:id="rId15"/>
    <p:sldId id="415" r:id="rId16"/>
    <p:sldId id="412" r:id="rId17"/>
    <p:sldId id="419" r:id="rId18"/>
    <p:sldId id="420" r:id="rId19"/>
    <p:sldId id="414" r:id="rId20"/>
    <p:sldId id="421" r:id="rId21"/>
    <p:sldId id="409" r:id="rId22"/>
    <p:sldId id="403" r:id="rId23"/>
    <p:sldId id="404" r:id="rId24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638B2"/>
    <a:srgbClr val="33CC33"/>
    <a:srgbClr val="00DA63"/>
    <a:srgbClr val="FF9999"/>
    <a:srgbClr val="1D5F05"/>
    <a:srgbClr val="FFFF99"/>
    <a:srgbClr val="008000"/>
    <a:srgbClr val="9900FF"/>
    <a:srgbClr val="006699"/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67" autoAdjust="0"/>
    <p:restoredTop sz="93387" autoAdjust="0"/>
  </p:normalViewPr>
  <p:slideViewPr>
    <p:cSldViewPr>
      <p:cViewPr>
        <p:scale>
          <a:sx n="100" d="100"/>
          <a:sy n="100" d="100"/>
        </p:scale>
        <p:origin x="-1152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310"/>
      <c:perspective val="0"/>
    </c:view3D>
    <c:plotArea>
      <c:layout>
        <c:manualLayout>
          <c:layoutTarget val="inner"/>
          <c:xMode val="edge"/>
          <c:yMode val="edge"/>
          <c:x val="0.10377862908981272"/>
          <c:y val="0.13888917229893111"/>
          <c:w val="0.53948419792192348"/>
          <c:h val="0.79580499176229036"/>
        </c:manualLayout>
      </c:layout>
      <c:pie3DChart>
        <c:varyColors val="1"/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65951353437739668"/>
          <c:y val="9.0031208206938166E-3"/>
          <c:w val="0.33174335741780447"/>
          <c:h val="0.92584029654356714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30"/>
      <c:rotY val="290"/>
      <c:depthPercent val="100"/>
      <c:perspective val="60"/>
    </c:view3D>
    <c:plotArea>
      <c:layout>
        <c:manualLayout>
          <c:layoutTarget val="inner"/>
          <c:xMode val="edge"/>
          <c:yMode val="edge"/>
          <c:x val="4.3835578612379446E-2"/>
          <c:y val="1.4109323930079956E-2"/>
          <c:w val="0.9464231816959805"/>
          <c:h val="0.937918974707645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8B8-4A90-94D0-42B28DF44F80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</c:v>
                </c:pt>
                <c:pt idx="1">
                  <c:v>суб</c:v>
                </c:pt>
                <c:pt idx="2">
                  <c:v>мбт</c:v>
                </c:pt>
                <c:pt idx="3">
                  <c:v>дот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7850.7</c:v>
                </c:pt>
                <c:pt idx="1">
                  <c:v>1097.4000000000001</c:v>
                </c:pt>
                <c:pt idx="2">
                  <c:v>40</c:v>
                </c:pt>
                <c:pt idx="3">
                  <c:v>632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8B8-4A90-94D0-42B28DF44F80}"/>
            </c:ext>
          </c:extLst>
        </c:ser>
      </c:pie3DChart>
    </c:plotArea>
    <c:plotVisOnly val="1"/>
    <c:dispBlanksAs val="zero"/>
  </c:chart>
  <c:spPr>
    <a:effectLst>
      <a:outerShdw blurRad="50800" dist="38100" dir="5400000" algn="t" rotWithShape="0">
        <a:prstClr val="black">
          <a:alpha val="40000"/>
        </a:prstClr>
      </a:outerShdw>
    </a:effectLst>
    <a:scene3d>
      <a:camera prst="orthographicFront"/>
      <a:lightRig rig="threePt" dir="t"/>
    </a:scene3d>
    <a:sp3d prstMaterial="legacyWireframe"/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3"/>
            <c:explosion val="0"/>
          </c:dPt>
          <c:dLbls>
            <c:showVal val="1"/>
            <c:showLeaderLines val="1"/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1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/>
            </c:spPr>
          </c:dPt>
          <c:dPt>
            <c:idx val="2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4"/>
            <c:spPr>
              <a:solidFill>
                <a:srgbClr val="1D5F05"/>
              </a:solidFill>
            </c:spPr>
          </c:dPt>
          <c:dPt>
            <c:idx val="5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6"/>
            <c:spPr>
              <a:solidFill>
                <a:srgbClr val="FF9999"/>
              </a:solidFill>
            </c:spPr>
          </c:dPt>
          <c:dPt>
            <c:idx val="7"/>
            <c:spPr>
              <a:solidFill>
                <a:srgbClr val="00DA63"/>
              </a:solidFill>
            </c:spPr>
          </c:dPt>
          <c:dPt>
            <c:idx val="8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9"/>
            <c:spPr>
              <a:solidFill>
                <a:srgbClr val="C638B2"/>
              </a:solidFill>
            </c:spPr>
          </c:dPt>
          <c:dPt>
            <c:idx val="10"/>
            <c:spPr>
              <a:solidFill>
                <a:schemeClr val="bg1">
                  <a:lumMod val="50000"/>
                </a:schemeClr>
              </a:solidFill>
            </c:spPr>
          </c:dPt>
          <c:dLbls>
            <c:delete val="1"/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1037.5999999999999</c:v>
                </c:pt>
                <c:pt idx="1">
                  <c:v>24.6</c:v>
                </c:pt>
                <c:pt idx="2">
                  <c:v>215.7</c:v>
                </c:pt>
                <c:pt idx="3">
                  <c:v>54.6</c:v>
                </c:pt>
                <c:pt idx="4">
                  <c:v>30</c:v>
                </c:pt>
                <c:pt idx="5">
                  <c:v>11957</c:v>
                </c:pt>
                <c:pt idx="6">
                  <c:v>97.5</c:v>
                </c:pt>
                <c:pt idx="7">
                  <c:v>900.9</c:v>
                </c:pt>
                <c:pt idx="8">
                  <c:v>688.1</c:v>
                </c:pt>
                <c:pt idx="9">
                  <c:v>37</c:v>
                </c:pt>
                <c:pt idx="10">
                  <c:v>1000.7</c:v>
                </c:pt>
              </c:numCache>
            </c:numRef>
          </c:val>
        </c:ser>
        <c:dLbls>
          <c:showVal val="1"/>
        </c:dLbls>
        <c:firstSliceAng val="289"/>
        <c:holeSize val="50"/>
      </c:doughnutChart>
    </c:plotArea>
    <c:plotVisOnly val="1"/>
  </c:chart>
  <c:txPr>
    <a:bodyPr/>
    <a:lstStyle/>
    <a:p>
      <a:pPr>
        <a:defRPr lang="ru-RU" sz="1600" b="1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CB6E86-E5B1-4228-B02F-F5F3B8133296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761F482-7F50-44EE-81B7-0F150DF28B7D}">
      <dgm:prSet phldrT="[Текст]" custT="1"/>
      <dgm:spPr/>
      <dgm:t>
        <a:bodyPr/>
        <a:lstStyle/>
        <a:p>
          <a:pPr algn="l"/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деятельности АМУ "Альфа" 103,5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B9336AC-254A-4024-A80F-76D64782192C}" type="parTrans" cxnId="{8BDD3E67-8C14-4E7E-B4B4-8D2DD1592540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2A502012-AFE0-49CF-86C7-6E9C48E6A765}" type="sibTrans" cxnId="{8BDD3E67-8C14-4E7E-B4B4-8D2DD1592540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DC4BDD30-98B5-4C30-BDBB-304619CAB97B}">
      <dgm:prSet phldrT="[Текст]" custT="1"/>
      <dgm:spPr/>
      <dgm:t>
        <a:bodyPr/>
        <a:lstStyle/>
        <a:p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Субсидии на материально-техническое обеспечение молодежных </a:t>
          </a:r>
          <a:r>
            <a:rPr lang="ru-RU" sz="1600" b="1" cap="none" spc="0" dirty="0" err="1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коворкинг-центров</a:t>
          </a:r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5,0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2294477-4A2E-4B6F-9101-0793071961F2}" type="parTrans" cxnId="{74C7A650-0F5C-4912-A216-9731B5BF057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4ADB8A8E-436D-456C-8E40-83915C9EEB8D}" type="sibTrans" cxnId="{74C7A650-0F5C-4912-A216-9731B5BF057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A8473A60-4210-4810-89FA-BF083F73C08F}">
      <dgm:prSet phldrT="[Текст]" custT="1"/>
      <dgm:spPr/>
      <dgm:t>
        <a:bodyPr/>
        <a:lstStyle/>
        <a:p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туристических мероприятий 1,2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B6572738-D257-4F0D-A548-7E4855A72E74}" type="parTrans" cxnId="{66B12A92-0C0F-44CC-932F-4FA32E1EAA8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5378E0BD-0FA6-4086-95D1-1C63FA39ACEE}" type="sibTrans" cxnId="{66B12A92-0C0F-44CC-932F-4FA32E1EAA8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0DC3232-B2C2-41D5-B600-A2D2310FAD5B}">
      <dgm:prSet phldrT="[Текст]" custT="1"/>
      <dgm:spPr/>
      <dgm:t>
        <a:bodyPr/>
        <a:lstStyle/>
        <a:p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летней трудовой занятости подростков 6,6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6C6582A1-B29D-4CE3-964C-BC8933D8A0A1}" type="parTrans" cxnId="{263E8BF8-093F-484B-A2BC-70782F3F6F47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B1B95316-B545-4048-BE5F-CA8DBBBD5274}" type="sibTrans" cxnId="{263E8BF8-093F-484B-A2BC-70782F3F6F47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8584AAAB-141B-4E86-9B82-E827F62FAB47}">
      <dgm:prSet custT="1"/>
      <dgm:spPr/>
      <dgm:t>
        <a:bodyPr/>
        <a:lstStyle/>
        <a:p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Развитие  межнациональных и межконфессиональных отношений 0,5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FB7EDD3B-6484-4474-8915-5424C6FAB979}" type="parTrans" cxnId="{F0DEDE99-D76D-44E4-9A2E-8DC3F248BE4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D30D55B4-2F19-4029-8854-9D5F8E3958A0}" type="sibTrans" cxnId="{F0DEDE99-D76D-44E4-9A2E-8DC3F248BE4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70998FA-8C6C-4B2B-AA3B-37A90442A3B2}">
      <dgm:prSet custT="1"/>
      <dgm:spPr/>
      <dgm:t>
        <a:bodyPr/>
        <a:lstStyle/>
        <a:p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молодежных мероприятий 10,2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0CF9A3FF-585B-4498-8DA7-A45B409C70CF}" type="parTrans" cxnId="{3FD3DF27-82E5-4381-895C-E6030758939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7DFA0F2-63CF-4142-BDEF-DFBDFE005EF3}" type="sibTrans" cxnId="{3FD3DF27-82E5-4381-895C-E6030758939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054BA9B8-ED70-4402-A199-16BF4B0C9281}" type="pres">
      <dgm:prSet presAssocID="{1FCB6E86-E5B1-4228-B02F-F5F3B81332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0E786C-8ED9-46EE-9C0C-7E145B3721AA}" type="pres">
      <dgm:prSet presAssocID="{1761F482-7F50-44EE-81B7-0F150DF28B7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564F8-0DA5-4581-A5D8-844C1190C86C}" type="pres">
      <dgm:prSet presAssocID="{2A502012-AFE0-49CF-86C7-6E9C48E6A765}" presName="spacer" presStyleCnt="0"/>
      <dgm:spPr/>
      <dgm:t>
        <a:bodyPr/>
        <a:lstStyle/>
        <a:p>
          <a:endParaRPr lang="ru-RU"/>
        </a:p>
      </dgm:t>
    </dgm:pt>
    <dgm:pt modelId="{E31EF7E1-66A7-4A04-B6C4-24E03084D266}" type="pres">
      <dgm:prSet presAssocID="{DC4BDD30-98B5-4C30-BDBB-304619CAB97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9DC61-EA20-4A7C-B38E-6D1FA04E79AE}" type="pres">
      <dgm:prSet presAssocID="{4ADB8A8E-436D-456C-8E40-83915C9EEB8D}" presName="spacer" presStyleCnt="0"/>
      <dgm:spPr/>
      <dgm:t>
        <a:bodyPr/>
        <a:lstStyle/>
        <a:p>
          <a:endParaRPr lang="ru-RU"/>
        </a:p>
      </dgm:t>
    </dgm:pt>
    <dgm:pt modelId="{993106FF-E917-4866-989F-69C5AC5FE3E4}" type="pres">
      <dgm:prSet presAssocID="{E70998FA-8C6C-4B2B-AA3B-37A90442A3B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3A120-47D1-4DF3-9BB1-67E655BADAF7}" type="pres">
      <dgm:prSet presAssocID="{E7DFA0F2-63CF-4142-BDEF-DFBDFE005EF3}" presName="spacer" presStyleCnt="0"/>
      <dgm:spPr/>
      <dgm:t>
        <a:bodyPr/>
        <a:lstStyle/>
        <a:p>
          <a:endParaRPr lang="ru-RU"/>
        </a:p>
      </dgm:t>
    </dgm:pt>
    <dgm:pt modelId="{8D2404F7-F8C5-4008-B139-270907F7606C}" type="pres">
      <dgm:prSet presAssocID="{A8473A60-4210-4810-89FA-BF083F73C08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7446F-82DF-4118-9923-90C35E6D5378}" type="pres">
      <dgm:prSet presAssocID="{5378E0BD-0FA6-4086-95D1-1C63FA39ACEE}" presName="spacer" presStyleCnt="0"/>
      <dgm:spPr/>
      <dgm:t>
        <a:bodyPr/>
        <a:lstStyle/>
        <a:p>
          <a:endParaRPr lang="ru-RU"/>
        </a:p>
      </dgm:t>
    </dgm:pt>
    <dgm:pt modelId="{80AAEAD1-02DF-4FD5-A077-E49B41E160D3}" type="pres">
      <dgm:prSet presAssocID="{30DC3232-B2C2-41D5-B600-A2D2310FAD5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6B285-98B5-417F-BD35-553B0D5B511F}" type="pres">
      <dgm:prSet presAssocID="{B1B95316-B545-4048-BE5F-CA8DBBBD5274}" presName="spacer" presStyleCnt="0"/>
      <dgm:spPr/>
      <dgm:t>
        <a:bodyPr/>
        <a:lstStyle/>
        <a:p>
          <a:endParaRPr lang="ru-RU"/>
        </a:p>
      </dgm:t>
    </dgm:pt>
    <dgm:pt modelId="{56BEB01B-7553-4B59-AA1F-08FD2338E791}" type="pres">
      <dgm:prSet presAssocID="{8584AAAB-141B-4E86-9B82-E827F62FAB4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B27FCB-D11B-4C07-8DFA-7AE7F830B31B}" type="presOf" srcId="{1FCB6E86-E5B1-4228-B02F-F5F3B8133296}" destId="{054BA9B8-ED70-4402-A199-16BF4B0C9281}" srcOrd="0" destOrd="0" presId="urn:microsoft.com/office/officeart/2005/8/layout/vList2"/>
    <dgm:cxn modelId="{936C042A-1092-46FC-9C3D-F36CC6C53F02}" type="presOf" srcId="{A8473A60-4210-4810-89FA-BF083F73C08F}" destId="{8D2404F7-F8C5-4008-B139-270907F7606C}" srcOrd="0" destOrd="0" presId="urn:microsoft.com/office/officeart/2005/8/layout/vList2"/>
    <dgm:cxn modelId="{9A62583B-D763-4149-AE17-E9DC070EF4E3}" type="presOf" srcId="{DC4BDD30-98B5-4C30-BDBB-304619CAB97B}" destId="{E31EF7E1-66A7-4A04-B6C4-24E03084D266}" srcOrd="0" destOrd="0" presId="urn:microsoft.com/office/officeart/2005/8/layout/vList2"/>
    <dgm:cxn modelId="{74C7A650-0F5C-4912-A216-9731B5BF0571}" srcId="{1FCB6E86-E5B1-4228-B02F-F5F3B8133296}" destId="{DC4BDD30-98B5-4C30-BDBB-304619CAB97B}" srcOrd="1" destOrd="0" parTransId="{32294477-4A2E-4B6F-9101-0793071961F2}" sibTransId="{4ADB8A8E-436D-456C-8E40-83915C9EEB8D}"/>
    <dgm:cxn modelId="{8BDD3E67-8C14-4E7E-B4B4-8D2DD1592540}" srcId="{1FCB6E86-E5B1-4228-B02F-F5F3B8133296}" destId="{1761F482-7F50-44EE-81B7-0F150DF28B7D}" srcOrd="0" destOrd="0" parTransId="{EB9336AC-254A-4024-A80F-76D64782192C}" sibTransId="{2A502012-AFE0-49CF-86C7-6E9C48E6A765}"/>
    <dgm:cxn modelId="{F0DEDE99-D76D-44E4-9A2E-8DC3F248BE4C}" srcId="{1FCB6E86-E5B1-4228-B02F-F5F3B8133296}" destId="{8584AAAB-141B-4E86-9B82-E827F62FAB47}" srcOrd="5" destOrd="0" parTransId="{FB7EDD3B-6484-4474-8915-5424C6FAB979}" sibTransId="{D30D55B4-2F19-4029-8854-9D5F8E3958A0}"/>
    <dgm:cxn modelId="{10A86119-5367-49BE-8C22-232C058D21F1}" type="presOf" srcId="{E70998FA-8C6C-4B2B-AA3B-37A90442A3B2}" destId="{993106FF-E917-4866-989F-69C5AC5FE3E4}" srcOrd="0" destOrd="0" presId="urn:microsoft.com/office/officeart/2005/8/layout/vList2"/>
    <dgm:cxn modelId="{3FD3DF27-82E5-4381-895C-E60307589391}" srcId="{1FCB6E86-E5B1-4228-B02F-F5F3B8133296}" destId="{E70998FA-8C6C-4B2B-AA3B-37A90442A3B2}" srcOrd="2" destOrd="0" parTransId="{0CF9A3FF-585B-4498-8DA7-A45B409C70CF}" sibTransId="{E7DFA0F2-63CF-4142-BDEF-DFBDFE005EF3}"/>
    <dgm:cxn modelId="{263E8BF8-093F-484B-A2BC-70782F3F6F47}" srcId="{1FCB6E86-E5B1-4228-B02F-F5F3B8133296}" destId="{30DC3232-B2C2-41D5-B600-A2D2310FAD5B}" srcOrd="4" destOrd="0" parTransId="{6C6582A1-B29D-4CE3-964C-BC8933D8A0A1}" sibTransId="{B1B95316-B545-4048-BE5F-CA8DBBBD5274}"/>
    <dgm:cxn modelId="{4AC37381-D118-469E-B981-2FC21D1E654E}" type="presOf" srcId="{1761F482-7F50-44EE-81B7-0F150DF28B7D}" destId="{630E786C-8ED9-46EE-9C0C-7E145B3721AA}" srcOrd="0" destOrd="0" presId="urn:microsoft.com/office/officeart/2005/8/layout/vList2"/>
    <dgm:cxn modelId="{66B12A92-0C0F-44CC-932F-4FA32E1EAA8C}" srcId="{1FCB6E86-E5B1-4228-B02F-F5F3B8133296}" destId="{A8473A60-4210-4810-89FA-BF083F73C08F}" srcOrd="3" destOrd="0" parTransId="{B6572738-D257-4F0D-A548-7E4855A72E74}" sibTransId="{5378E0BD-0FA6-4086-95D1-1C63FA39ACEE}"/>
    <dgm:cxn modelId="{E98EF542-8E4C-47D0-8615-B7C29B20404E}" type="presOf" srcId="{30DC3232-B2C2-41D5-B600-A2D2310FAD5B}" destId="{80AAEAD1-02DF-4FD5-A077-E49B41E160D3}" srcOrd="0" destOrd="0" presId="urn:microsoft.com/office/officeart/2005/8/layout/vList2"/>
    <dgm:cxn modelId="{7D41C546-7B22-4405-A716-BEDF3E835C38}" type="presOf" srcId="{8584AAAB-141B-4E86-9B82-E827F62FAB47}" destId="{56BEB01B-7553-4B59-AA1F-08FD2338E791}" srcOrd="0" destOrd="0" presId="urn:microsoft.com/office/officeart/2005/8/layout/vList2"/>
    <dgm:cxn modelId="{A13961A6-33C4-45C5-BD04-0B966633A188}" type="presParOf" srcId="{054BA9B8-ED70-4402-A199-16BF4B0C9281}" destId="{630E786C-8ED9-46EE-9C0C-7E145B3721AA}" srcOrd="0" destOrd="0" presId="urn:microsoft.com/office/officeart/2005/8/layout/vList2"/>
    <dgm:cxn modelId="{57140A67-58DF-40DC-B1FB-8F4693E22429}" type="presParOf" srcId="{054BA9B8-ED70-4402-A199-16BF4B0C9281}" destId="{99D564F8-0DA5-4581-A5D8-844C1190C86C}" srcOrd="1" destOrd="0" presId="urn:microsoft.com/office/officeart/2005/8/layout/vList2"/>
    <dgm:cxn modelId="{9186FD8E-CAFF-4B85-886E-6BB90EE9A63C}" type="presParOf" srcId="{054BA9B8-ED70-4402-A199-16BF4B0C9281}" destId="{E31EF7E1-66A7-4A04-B6C4-24E03084D266}" srcOrd="2" destOrd="0" presId="urn:microsoft.com/office/officeart/2005/8/layout/vList2"/>
    <dgm:cxn modelId="{57D059F6-8BAA-47DD-BA15-1758DC2B5CCF}" type="presParOf" srcId="{054BA9B8-ED70-4402-A199-16BF4B0C9281}" destId="{3F39DC61-EA20-4A7C-B38E-6D1FA04E79AE}" srcOrd="3" destOrd="0" presId="urn:microsoft.com/office/officeart/2005/8/layout/vList2"/>
    <dgm:cxn modelId="{11677986-9542-4251-BAAA-3C0B20F7A535}" type="presParOf" srcId="{054BA9B8-ED70-4402-A199-16BF4B0C9281}" destId="{993106FF-E917-4866-989F-69C5AC5FE3E4}" srcOrd="4" destOrd="0" presId="urn:microsoft.com/office/officeart/2005/8/layout/vList2"/>
    <dgm:cxn modelId="{8C2979CA-278B-48A5-9B53-D2828FA3CC72}" type="presParOf" srcId="{054BA9B8-ED70-4402-A199-16BF4B0C9281}" destId="{B143A120-47D1-4DF3-9BB1-67E655BADAF7}" srcOrd="5" destOrd="0" presId="urn:microsoft.com/office/officeart/2005/8/layout/vList2"/>
    <dgm:cxn modelId="{DB594F22-30D8-46F4-9D42-DF73E62F2CEE}" type="presParOf" srcId="{054BA9B8-ED70-4402-A199-16BF4B0C9281}" destId="{8D2404F7-F8C5-4008-B139-270907F7606C}" srcOrd="6" destOrd="0" presId="urn:microsoft.com/office/officeart/2005/8/layout/vList2"/>
    <dgm:cxn modelId="{906328D5-2D3F-42F6-9D36-5B1AA54D995D}" type="presParOf" srcId="{054BA9B8-ED70-4402-A199-16BF4B0C9281}" destId="{3167446F-82DF-4118-9923-90C35E6D5378}" srcOrd="7" destOrd="0" presId="urn:microsoft.com/office/officeart/2005/8/layout/vList2"/>
    <dgm:cxn modelId="{DEFB3B7F-24D7-4AF3-9AD9-194BFBABAD81}" type="presParOf" srcId="{054BA9B8-ED70-4402-A199-16BF4B0C9281}" destId="{80AAEAD1-02DF-4FD5-A077-E49B41E160D3}" srcOrd="8" destOrd="0" presId="urn:microsoft.com/office/officeart/2005/8/layout/vList2"/>
    <dgm:cxn modelId="{539A9746-BD94-4941-BF4C-EB3D5FD43054}" type="presParOf" srcId="{054BA9B8-ED70-4402-A199-16BF4B0C9281}" destId="{4F86B285-98B5-417F-BD35-553B0D5B511F}" srcOrd="9" destOrd="0" presId="urn:microsoft.com/office/officeart/2005/8/layout/vList2"/>
    <dgm:cxn modelId="{AE8C8BDB-ABCD-40AE-9247-9184869C4A28}" type="presParOf" srcId="{054BA9B8-ED70-4402-A199-16BF4B0C9281}" destId="{56BEB01B-7553-4B59-AA1F-08FD2338E791}" srcOrd="10" destOrd="0" presId="urn:microsoft.com/office/officeart/2005/8/layout/vList2"/>
  </dgm:cxnLst>
  <dgm:bg/>
  <dgm:whole>
    <a:ln w="41275"/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0E786C-8ED9-46EE-9C0C-7E145B3721AA}">
      <dsp:nvSpPr>
        <dsp:cNvPr id="0" name=""/>
        <dsp:cNvSpPr/>
      </dsp:nvSpPr>
      <dsp:spPr>
        <a:xfrm>
          <a:off x="0" y="37659"/>
          <a:ext cx="4680520" cy="748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деятельности АМУ "Альфа" 103,5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37659"/>
        <a:ext cx="4680520" cy="748800"/>
      </dsp:txXfrm>
    </dsp:sp>
    <dsp:sp modelId="{E31EF7E1-66A7-4A04-B6C4-24E03084D266}">
      <dsp:nvSpPr>
        <dsp:cNvPr id="0" name=""/>
        <dsp:cNvSpPr/>
      </dsp:nvSpPr>
      <dsp:spPr>
        <a:xfrm>
          <a:off x="0" y="901659"/>
          <a:ext cx="4680520" cy="748800"/>
        </a:xfrm>
        <a:prstGeom prst="roundRect">
          <a:avLst/>
        </a:prstGeom>
        <a:solidFill>
          <a:schemeClr val="accent3">
            <a:hueOff val="475074"/>
            <a:satOff val="2559"/>
            <a:lumOff val="3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Субсидии на материально-техническое обеспечение молодежных </a:t>
          </a:r>
          <a:r>
            <a:rPr lang="ru-RU" sz="1600" b="1" kern="1200" cap="none" spc="0" dirty="0" err="1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коворкинг-центров</a:t>
          </a: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5,0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901659"/>
        <a:ext cx="4680520" cy="748800"/>
      </dsp:txXfrm>
    </dsp:sp>
    <dsp:sp modelId="{993106FF-E917-4866-989F-69C5AC5FE3E4}">
      <dsp:nvSpPr>
        <dsp:cNvPr id="0" name=""/>
        <dsp:cNvSpPr/>
      </dsp:nvSpPr>
      <dsp:spPr>
        <a:xfrm>
          <a:off x="0" y="1765659"/>
          <a:ext cx="4680520" cy="748800"/>
        </a:xfrm>
        <a:prstGeom prst="roundRect">
          <a:avLst/>
        </a:prstGeom>
        <a:solidFill>
          <a:schemeClr val="accent3">
            <a:hueOff val="950148"/>
            <a:satOff val="5118"/>
            <a:lumOff val="6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молодежных мероприятий 10,2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1765659"/>
        <a:ext cx="4680520" cy="748800"/>
      </dsp:txXfrm>
    </dsp:sp>
    <dsp:sp modelId="{8D2404F7-F8C5-4008-B139-270907F7606C}">
      <dsp:nvSpPr>
        <dsp:cNvPr id="0" name=""/>
        <dsp:cNvSpPr/>
      </dsp:nvSpPr>
      <dsp:spPr>
        <a:xfrm>
          <a:off x="0" y="2629659"/>
          <a:ext cx="4680520" cy="748800"/>
        </a:xfrm>
        <a:prstGeom prst="roundRect">
          <a:avLst/>
        </a:prstGeom>
        <a:solidFill>
          <a:schemeClr val="accent3">
            <a:hueOff val="1425222"/>
            <a:satOff val="7676"/>
            <a:lumOff val="10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туристических мероприятий 1,2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2629659"/>
        <a:ext cx="4680520" cy="748800"/>
      </dsp:txXfrm>
    </dsp:sp>
    <dsp:sp modelId="{80AAEAD1-02DF-4FD5-A077-E49B41E160D3}">
      <dsp:nvSpPr>
        <dsp:cNvPr id="0" name=""/>
        <dsp:cNvSpPr/>
      </dsp:nvSpPr>
      <dsp:spPr>
        <a:xfrm>
          <a:off x="0" y="3493659"/>
          <a:ext cx="4680520" cy="748800"/>
        </a:xfrm>
        <a:prstGeom prst="roundRect">
          <a:avLst/>
        </a:prstGeom>
        <a:solidFill>
          <a:schemeClr val="accent3">
            <a:hueOff val="1900296"/>
            <a:satOff val="10235"/>
            <a:lumOff val="139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летней трудовой занятости подростков 6,6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3493659"/>
        <a:ext cx="4680520" cy="748800"/>
      </dsp:txXfrm>
    </dsp:sp>
    <dsp:sp modelId="{56BEB01B-7553-4B59-AA1F-08FD2338E791}">
      <dsp:nvSpPr>
        <dsp:cNvPr id="0" name=""/>
        <dsp:cNvSpPr/>
      </dsp:nvSpPr>
      <dsp:spPr>
        <a:xfrm>
          <a:off x="0" y="4357659"/>
          <a:ext cx="4680520" cy="748800"/>
        </a:xfrm>
        <a:prstGeom prst="roundRect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Развитие  межнациональных и межконфессиональных отношений 0,5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4357659"/>
        <a:ext cx="4680520" cy="74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0.41393</cdr:x>
      <cdr:y>0.00162</cdr:y>
    </cdr:from>
    <cdr:to>
      <cdr:x>0.58607</cdr:x>
      <cdr:y>0.19565</cdr:y>
    </cdr:to>
    <cdr:sp macro="" textlink="">
      <cdr:nvSpPr>
        <cdr:cNvPr id="3" name="Стрелка вверх 2"/>
        <cdr:cNvSpPr/>
      </cdr:nvSpPr>
      <cdr:spPr>
        <a:xfrm xmlns:a="http://schemas.openxmlformats.org/drawingml/2006/main">
          <a:off x="3755432" y="7985"/>
          <a:ext cx="1561762" cy="956417"/>
        </a:xfrm>
        <a:prstGeom xmlns:a="http://schemas.openxmlformats.org/drawingml/2006/main" prst="upArrow">
          <a:avLst>
            <a:gd name="adj1" fmla="val 50000"/>
            <a:gd name="adj2" fmla="val 50937"/>
          </a:avLst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Arial" pitchFamily="34" charset="0"/>
              <a:cs typeface="Arial" pitchFamily="34" charset="0"/>
            </a:rPr>
            <a:t>+423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,</a:t>
          </a:r>
          <a:r>
            <a:rPr lang="ru-RU" sz="1200" b="1" dirty="0" smtClean="0">
              <a:latin typeface="Arial" pitchFamily="34" charset="0"/>
              <a:cs typeface="Arial" pitchFamily="34" charset="0"/>
            </a:rPr>
            <a:t>3</a:t>
          </a:r>
        </a:p>
        <a:p xmlns:a="http://schemas.openxmlformats.org/drawingml/2006/main">
          <a:pPr algn="ctr"/>
          <a:endParaRPr lang="ru-RU" sz="1200" b="1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sz="1200" b="1" dirty="0" smtClean="0">
              <a:latin typeface="Arial" pitchFamily="34" charset="0"/>
              <a:cs typeface="Arial" pitchFamily="34" charset="0"/>
            </a:rPr>
            <a:t>+8,1%</a:t>
          </a:r>
          <a:endParaRPr lang="ru-RU" sz="12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0.56693</cdr:x>
      <cdr:y>0.10145</cdr:y>
    </cdr:from>
    <cdr:to>
      <cdr:x>0.92503</cdr:x>
      <cdr:y>0.20096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43544" y="500070"/>
          <a:ext cx="3248902" cy="490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90488">
            <a:buFont typeface="Wingdings" pitchFamily="2" charset="2"/>
            <a:buChar char="Ø"/>
          </a:pPr>
          <a:r>
            <a:rPr lang="ru-RU" sz="1800" b="1" dirty="0" smtClean="0">
              <a:solidFill>
                <a:srgbClr val="7030A0"/>
              </a:solidFill>
              <a:latin typeface="Arial Narrow" pitchFamily="34" charset="0"/>
            </a:rPr>
            <a:t> Всего налоговые доходы</a:t>
          </a:r>
        </a:p>
        <a:p xmlns:a="http://schemas.openxmlformats.org/drawingml/2006/main">
          <a:endParaRPr lang="ru-RU" sz="1800" b="1" dirty="0"/>
        </a:p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0.03937</cdr:x>
      <cdr:y>0.15942</cdr:y>
    </cdr:from>
    <cdr:to>
      <cdr:x>0.14429</cdr:x>
      <cdr:y>0.35046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7190" y="785818"/>
          <a:ext cx="951875" cy="9416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/>
            <a:t>из них: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0.01229</cdr:x>
      <cdr:y>0.21739</cdr:y>
    </cdr:from>
    <cdr:to>
      <cdr:x>0.16309</cdr:x>
      <cdr:y>0.30651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111527" y="1071564"/>
          <a:ext cx="1368152" cy="43929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latin typeface="Arial Narrow" pitchFamily="34" charset="0"/>
            </a:rPr>
            <a:t>2</a:t>
          </a:r>
          <a:r>
            <a:rPr lang="ru-RU" sz="1800" b="1" dirty="0" smtClean="0">
              <a:latin typeface="Arial Narrow" pitchFamily="34" charset="0"/>
            </a:rPr>
            <a:t> 435,1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0.21612</cdr:y>
    </cdr:from>
    <cdr:to>
      <cdr:x>0.93297</cdr:x>
      <cdr:y>0.43785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14944" y="1065300"/>
          <a:ext cx="3249509" cy="10929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600" b="1" dirty="0" smtClean="0">
              <a:solidFill>
                <a:schemeClr val="bg2">
                  <a:lumMod val="25000"/>
                </a:schemeClr>
              </a:solidFill>
              <a:latin typeface="Arial Narrow" pitchFamily="34" charset="0"/>
            </a:rPr>
            <a:t> Налог на доходы физических лиц</a:t>
          </a:r>
          <a:endParaRPr lang="ru-RU" sz="1600" b="1" dirty="0">
            <a:solidFill>
              <a:schemeClr val="bg2">
                <a:lumMod val="25000"/>
              </a:schemeClr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0.34783</cdr:y>
    </cdr:from>
    <cdr:to>
      <cdr:x>0.73484</cdr:x>
      <cdr:y>0.52438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214974" y="1714512"/>
          <a:ext cx="1451955" cy="870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600" b="1" dirty="0" smtClean="0">
              <a:solidFill>
                <a:srgbClr val="0066FF"/>
              </a:solidFill>
              <a:latin typeface="Arial Narrow" pitchFamily="34" charset="0"/>
            </a:rPr>
            <a:t> </a:t>
          </a:r>
          <a:r>
            <a:rPr lang="ru-RU" sz="1400" b="1" dirty="0" smtClean="0">
              <a:solidFill>
                <a:srgbClr val="0066FF"/>
              </a:solidFill>
              <a:latin typeface="Arial Narrow" pitchFamily="34" charset="0"/>
            </a:rPr>
            <a:t>Акцизы</a:t>
          </a:r>
          <a:endParaRPr lang="ru-RU" sz="1600" b="1" dirty="0">
            <a:solidFill>
              <a:srgbClr val="0066FF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0.46377</cdr:y>
    </cdr:from>
    <cdr:to>
      <cdr:x>0.94884</cdr:x>
      <cdr:y>0.58133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14945" y="2286025"/>
          <a:ext cx="3393525" cy="579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400" b="1" dirty="0" smtClean="0">
              <a:solidFill>
                <a:srgbClr val="D60093"/>
              </a:solidFill>
              <a:latin typeface="Arial Narrow" pitchFamily="34" charset="0"/>
            </a:rPr>
            <a:t> Налог, взимаемый в связи с применением </a:t>
          </a:r>
        </a:p>
        <a:p xmlns:a="http://schemas.openxmlformats.org/drawingml/2006/main">
          <a:r>
            <a:rPr lang="ru-RU" sz="1400" b="1" dirty="0" smtClean="0">
              <a:solidFill>
                <a:srgbClr val="D60093"/>
              </a:solidFill>
              <a:latin typeface="Arial Narrow" pitchFamily="34" charset="0"/>
            </a:rPr>
            <a:t>упрощенной системы налогообложения</a:t>
          </a:r>
          <a:endParaRPr lang="ru-RU" sz="1400" b="1" dirty="0">
            <a:solidFill>
              <a:srgbClr val="D60093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0.57971</cdr:y>
    </cdr:from>
    <cdr:to>
      <cdr:x>0.90551</cdr:x>
      <cdr:y>0.65437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214944" y="2857519"/>
          <a:ext cx="3000417" cy="368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400" b="1" dirty="0" smtClean="0">
              <a:solidFill>
                <a:srgbClr val="FF6600"/>
              </a:solidFill>
              <a:latin typeface="Arial Narrow" pitchFamily="34" charset="0"/>
            </a:rPr>
            <a:t> Единый налог на вмененный доход</a:t>
          </a:r>
          <a:endParaRPr lang="ru-RU" sz="1400" b="1" dirty="0">
            <a:solidFill>
              <a:srgbClr val="FF6600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0.78261</cdr:y>
    </cdr:from>
    <cdr:to>
      <cdr:x>0.95275</cdr:x>
      <cdr:y>0.90271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214945" y="3857659"/>
          <a:ext cx="3429021" cy="592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400" b="1" dirty="0" smtClean="0">
              <a:solidFill>
                <a:schemeClr val="tx1"/>
              </a:solidFill>
              <a:latin typeface="Arial Narrow" pitchFamily="34" charset="0"/>
            </a:rPr>
            <a:t> Налог, взимаемый в связи с применением </a:t>
          </a:r>
        </a:p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 Narrow" pitchFamily="34" charset="0"/>
            </a:rPr>
            <a:t>патентной системы налогообложения</a:t>
          </a:r>
          <a:endParaRPr lang="ru-RU" sz="1400" b="1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0.57939</cdr:x>
      <cdr:y>0.90596</cdr:y>
    </cdr:from>
    <cdr:to>
      <cdr:x>0.87412</cdr:x>
      <cdr:y>0.98016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256584" y="4465683"/>
          <a:ext cx="2673975" cy="3657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600" b="1" dirty="0" smtClean="0">
              <a:solidFill>
                <a:srgbClr val="339933"/>
              </a:solidFill>
              <a:latin typeface="Arial Narrow" pitchFamily="34" charset="0"/>
            </a:rPr>
            <a:t> Государственная пошлина</a:t>
          </a:r>
          <a:endParaRPr lang="ru-RU" sz="1600" b="1" dirty="0">
            <a:solidFill>
              <a:srgbClr val="339933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0.89855</cdr:y>
    </cdr:from>
    <cdr:to>
      <cdr:x>0.16309</cdr:x>
      <cdr:y>0.97318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111527" y="4429152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993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74,8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0.7971</cdr:y>
    </cdr:from>
    <cdr:to>
      <cdr:x>0.16309</cdr:x>
      <cdr:y>0.87173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111503" y="3929083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tx1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Arial Narrow" pitchFamily="34" charset="0"/>
            </a:rPr>
            <a:t>47,5</a:t>
          </a:r>
          <a:endParaRPr lang="ru-RU" sz="18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0.57971</cdr:y>
    </cdr:from>
    <cdr:to>
      <cdr:x>0.16309</cdr:x>
      <cdr:y>0.65434</cdr:y>
    </cdr:to>
    <cdr:sp macro="" textlink="">
      <cdr:nvSpPr>
        <cdr:cNvPr id="23" name="Скругленный прямоугольник 22"/>
        <cdr:cNvSpPr/>
      </cdr:nvSpPr>
      <cdr:spPr>
        <a:xfrm xmlns:a="http://schemas.openxmlformats.org/drawingml/2006/main">
          <a:off x="111527" y="2857519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31,0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0.46377</cdr:y>
    </cdr:from>
    <cdr:to>
      <cdr:x>0.16309</cdr:x>
      <cdr:y>0.5384</cdr:y>
    </cdr:to>
    <cdr:sp macro="" textlink="">
      <cdr:nvSpPr>
        <cdr:cNvPr id="24" name="Скругленный прямоугольник 23"/>
        <cdr:cNvSpPr/>
      </cdr:nvSpPr>
      <cdr:spPr>
        <a:xfrm xmlns:a="http://schemas.openxmlformats.org/drawingml/2006/main">
          <a:off x="111527" y="2286025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2 629,6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0.34783</cdr:y>
    </cdr:from>
    <cdr:to>
      <cdr:x>0.16309</cdr:x>
      <cdr:y>0.42245</cdr:y>
    </cdr:to>
    <cdr:sp macro="" textlink="">
      <cdr:nvSpPr>
        <cdr:cNvPr id="25" name="Скругленный прямоугольник 24"/>
        <cdr:cNvSpPr/>
      </cdr:nvSpPr>
      <cdr:spPr>
        <a:xfrm xmlns:a="http://schemas.openxmlformats.org/drawingml/2006/main">
          <a:off x="111525" y="1714531"/>
          <a:ext cx="1368153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0</a:t>
          </a:r>
          <a:r>
            <a:rPr lang="en-US" sz="1800" b="1" dirty="0" smtClean="0">
              <a:latin typeface="Arial Narrow" pitchFamily="34" charset="0"/>
            </a:rPr>
            <a:t>,</a:t>
          </a:r>
          <a:r>
            <a:rPr lang="ru-RU" sz="1800" b="1" dirty="0" smtClean="0">
              <a:latin typeface="Arial Narrow" pitchFamily="34" charset="0"/>
            </a:rPr>
            <a:t>5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0.21739</cdr:y>
    </cdr:from>
    <cdr:to>
      <cdr:x>0.36351</cdr:x>
      <cdr:y>0.30651</cdr:y>
    </cdr:to>
    <cdr:sp macro="" textlink="">
      <cdr:nvSpPr>
        <cdr:cNvPr id="26" name="Скругленный прямоугольник 25"/>
        <cdr:cNvSpPr/>
      </cdr:nvSpPr>
      <cdr:spPr>
        <a:xfrm xmlns:a="http://schemas.openxmlformats.org/drawingml/2006/main">
          <a:off x="1911726" y="1071564"/>
          <a:ext cx="1386255" cy="43929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2 798,5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0.34783</cdr:y>
    </cdr:from>
    <cdr:to>
      <cdr:x>0.36351</cdr:x>
      <cdr:y>0.42245</cdr:y>
    </cdr:to>
    <cdr:sp macro="" textlink="">
      <cdr:nvSpPr>
        <cdr:cNvPr id="27" name="Скругленный прямоугольник 26"/>
        <cdr:cNvSpPr/>
      </cdr:nvSpPr>
      <cdr:spPr>
        <a:xfrm xmlns:a="http://schemas.openxmlformats.org/drawingml/2006/main">
          <a:off x="1911726" y="1714531"/>
          <a:ext cx="1386255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0,5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0.46377</cdr:y>
    </cdr:from>
    <cdr:to>
      <cdr:x>0.36351</cdr:x>
      <cdr:y>0.53839</cdr:y>
    </cdr:to>
    <cdr:sp macro="" textlink="">
      <cdr:nvSpPr>
        <cdr:cNvPr id="28" name="Скругленный прямоугольник 27"/>
        <cdr:cNvSpPr/>
      </cdr:nvSpPr>
      <cdr:spPr>
        <a:xfrm xmlns:a="http://schemas.openxmlformats.org/drawingml/2006/main">
          <a:off x="1911726" y="2286025"/>
          <a:ext cx="1386255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2 712,0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0.57971</cdr:y>
    </cdr:from>
    <cdr:to>
      <cdr:x>0.36351</cdr:x>
      <cdr:y>0.65434</cdr:y>
    </cdr:to>
    <cdr:sp macro="" textlink="">
      <cdr:nvSpPr>
        <cdr:cNvPr id="29" name="Скругленный прямоугольник 28"/>
        <cdr:cNvSpPr/>
      </cdr:nvSpPr>
      <cdr:spPr>
        <a:xfrm xmlns:a="http://schemas.openxmlformats.org/drawingml/2006/main">
          <a:off x="1911726" y="2857519"/>
          <a:ext cx="1386255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0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0.80045</cdr:y>
    </cdr:from>
    <cdr:to>
      <cdr:x>0.36351</cdr:x>
      <cdr:y>0.87508</cdr:y>
    </cdr:to>
    <cdr:sp macro="" textlink="">
      <cdr:nvSpPr>
        <cdr:cNvPr id="30" name="Скругленный прямоугольник 29"/>
        <cdr:cNvSpPr/>
      </cdr:nvSpPr>
      <cdr:spPr>
        <a:xfrm xmlns:a="http://schemas.openxmlformats.org/drawingml/2006/main">
          <a:off x="1911726" y="3945620"/>
          <a:ext cx="1386254" cy="36786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tx1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Arial Narrow" pitchFamily="34" charset="0"/>
            </a:rPr>
            <a:t>56,0</a:t>
          </a:r>
          <a:endParaRPr lang="ru-RU" sz="18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0.89664</cdr:y>
    </cdr:from>
    <cdr:to>
      <cdr:x>0.36351</cdr:x>
      <cdr:y>0.97127</cdr:y>
    </cdr:to>
    <cdr:sp macro="" textlink="">
      <cdr:nvSpPr>
        <cdr:cNvPr id="31" name="Скругленный прямоугольник 30"/>
        <cdr:cNvSpPr/>
      </cdr:nvSpPr>
      <cdr:spPr>
        <a:xfrm xmlns:a="http://schemas.openxmlformats.org/drawingml/2006/main">
          <a:off x="1911683" y="4419752"/>
          <a:ext cx="1386297" cy="36786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993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74,8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0.69565</cdr:y>
    </cdr:from>
    <cdr:to>
      <cdr:x>0.16309</cdr:x>
      <cdr:y>0.77028</cdr:y>
    </cdr:to>
    <cdr:sp macro="" textlink="">
      <cdr:nvSpPr>
        <cdr:cNvPr id="32" name="Скругленный прямоугольник 31"/>
        <cdr:cNvSpPr/>
      </cdr:nvSpPr>
      <cdr:spPr>
        <a:xfrm xmlns:a="http://schemas.openxmlformats.org/drawingml/2006/main">
          <a:off x="111527" y="3429013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1,1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0.69565</cdr:y>
    </cdr:from>
    <cdr:to>
      <cdr:x>0.36351</cdr:x>
      <cdr:y>0.77028</cdr:y>
    </cdr:to>
    <cdr:sp macro="" textlink="">
      <cdr:nvSpPr>
        <cdr:cNvPr id="33" name="Скругленный прямоугольник 32"/>
        <cdr:cNvSpPr/>
      </cdr:nvSpPr>
      <cdr:spPr>
        <a:xfrm xmlns:a="http://schemas.openxmlformats.org/drawingml/2006/main">
          <a:off x="1911726" y="3429013"/>
          <a:ext cx="1386254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1,1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0.52756</cdr:x>
      <cdr:y>0.69565</cdr:y>
    </cdr:from>
    <cdr:to>
      <cdr:x>0.92503</cdr:x>
      <cdr:y>0.76167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4786355" y="3429013"/>
          <a:ext cx="3606096" cy="325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446088" lvl="1">
            <a:buFont typeface="Wingdings" pitchFamily="2" charset="2"/>
            <a:buChar char="Ø"/>
          </a:pPr>
          <a:r>
            <a:rPr lang="ru-RU" sz="1400" b="1" dirty="0" smtClean="0">
              <a:solidFill>
                <a:srgbClr val="FF3300"/>
              </a:solidFill>
              <a:latin typeface="Arial Narrow" pitchFamily="34" charset="0"/>
            </a:rPr>
            <a:t> Единый сельскохозяйственный налог</a:t>
          </a:r>
          <a:endParaRPr lang="ru-RU" sz="1400" b="1" dirty="0">
            <a:solidFill>
              <a:srgbClr val="FF3300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0.45676</cdr:x>
      <cdr:y>0.13767</cdr:y>
    </cdr:from>
    <cdr:to>
      <cdr:x>0.54567</cdr:x>
      <cdr:y>0.19565</cdr:y>
    </cdr:to>
    <cdr:sp macro="" textlink="">
      <cdr:nvSpPr>
        <cdr:cNvPr id="35" name="Овал 34"/>
        <cdr:cNvSpPr/>
      </cdr:nvSpPr>
      <cdr:spPr>
        <a:xfrm xmlns:a="http://schemas.openxmlformats.org/drawingml/2006/main">
          <a:off x="4143974" y="678616"/>
          <a:ext cx="806682" cy="28579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0.43701</cdr:x>
      <cdr:y>0.2078</cdr:y>
    </cdr:from>
    <cdr:to>
      <cdr:x>0.56299</cdr:x>
      <cdr:y>0.30925</cdr:y>
    </cdr:to>
    <cdr:sp macro="" textlink="">
      <cdr:nvSpPr>
        <cdr:cNvPr id="36" name="Стрелка вверх 35"/>
        <cdr:cNvSpPr/>
      </cdr:nvSpPr>
      <cdr:spPr>
        <a:xfrm xmlns:a="http://schemas.openxmlformats.org/drawingml/2006/main">
          <a:off x="3964828" y="1024274"/>
          <a:ext cx="1142970" cy="500070"/>
        </a:xfrm>
        <a:prstGeom xmlns:a="http://schemas.openxmlformats.org/drawingml/2006/main" prst="upArrow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 algn="ctr"/>
          <a:endParaRPr lang="ru-RU" sz="1800" b="1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0.43653</cdr:x>
      <cdr:y>0.43849</cdr:y>
    </cdr:from>
    <cdr:to>
      <cdr:x>0.56251</cdr:x>
      <cdr:y>0.53505</cdr:y>
    </cdr:to>
    <cdr:sp macro="" textlink="">
      <cdr:nvSpPr>
        <cdr:cNvPr id="38" name="Стрелка вверх 37"/>
        <cdr:cNvSpPr/>
      </cdr:nvSpPr>
      <cdr:spPr>
        <a:xfrm xmlns:a="http://schemas.openxmlformats.org/drawingml/2006/main">
          <a:off x="3960440" y="2161427"/>
          <a:ext cx="1142970" cy="475965"/>
        </a:xfrm>
        <a:prstGeom xmlns:a="http://schemas.openxmlformats.org/drawingml/2006/main" prst="upArrow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0.43307</cdr:x>
      <cdr:y>0.79394</cdr:y>
    </cdr:from>
    <cdr:to>
      <cdr:x>0.56693</cdr:x>
      <cdr:y>0.89539</cdr:y>
    </cdr:to>
    <cdr:sp macro="" textlink="">
      <cdr:nvSpPr>
        <cdr:cNvPr id="39" name="Стрелка вверх 38"/>
        <cdr:cNvSpPr/>
      </cdr:nvSpPr>
      <cdr:spPr>
        <a:xfrm xmlns:a="http://schemas.openxmlformats.org/drawingml/2006/main" rot="10800000" flipV="1">
          <a:off x="3929082" y="3913507"/>
          <a:ext cx="1214462" cy="500069"/>
        </a:xfrm>
        <a:prstGeom xmlns:a="http://schemas.openxmlformats.org/drawingml/2006/main" prst="upArrow">
          <a:avLst/>
        </a:prstGeom>
        <a:solidFill xmlns:a="http://schemas.openxmlformats.org/drawingml/2006/main">
          <a:schemeClr val="tx1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l"/>
          <a:endParaRPr lang="ru-RU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0.43701</cdr:x>
      <cdr:y>0.56672</cdr:y>
    </cdr:from>
    <cdr:to>
      <cdr:x>0.56299</cdr:x>
      <cdr:y>0.66817</cdr:y>
    </cdr:to>
    <cdr:sp macro="" textlink="">
      <cdr:nvSpPr>
        <cdr:cNvPr id="41" name="Стрелка вниз 40"/>
        <cdr:cNvSpPr/>
      </cdr:nvSpPr>
      <cdr:spPr>
        <a:xfrm xmlns:a="http://schemas.openxmlformats.org/drawingml/2006/main">
          <a:off x="3964828" y="2793492"/>
          <a:ext cx="1142969" cy="500069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0.4496</cdr:x>
      <cdr:y>0.21679</cdr:y>
    </cdr:from>
    <cdr:to>
      <cdr:x>0.5504</cdr:x>
      <cdr:y>0.32347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4079053" y="1068606"/>
          <a:ext cx="914520" cy="5258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+ 363,4</a:t>
          </a:r>
        </a:p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+14,9%</a:t>
          </a:r>
          <a:endParaRPr lang="ru-RU" sz="11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0.46469</cdr:x>
      <cdr:y>0.26087</cdr:y>
    </cdr:from>
    <cdr:to>
      <cdr:x>0.53612</cdr:x>
      <cdr:y>0.30377</cdr:y>
    </cdr:to>
    <cdr:sp macro="" textlink="">
      <cdr:nvSpPr>
        <cdr:cNvPr id="45" name="Овал 44"/>
        <cdr:cNvSpPr/>
      </cdr:nvSpPr>
      <cdr:spPr>
        <a:xfrm xmlns:a="http://schemas.openxmlformats.org/drawingml/2006/main">
          <a:off x="4215982" y="1285887"/>
          <a:ext cx="648072" cy="21146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0.43307</cdr:x>
      <cdr:y>0.50725</cdr:y>
    </cdr:from>
    <cdr:to>
      <cdr:x>0.56787</cdr:x>
      <cdr:y>0.57481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3929083" y="2500348"/>
          <a:ext cx="1223004" cy="333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1100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0.46034</cdr:x>
      <cdr:y>0.49693</cdr:y>
    </cdr:from>
    <cdr:to>
      <cdr:x>0.5357</cdr:x>
      <cdr:y>0.5404</cdr:y>
    </cdr:to>
    <cdr:sp macro="" textlink="">
      <cdr:nvSpPr>
        <cdr:cNvPr id="49" name="Овал 48"/>
        <cdr:cNvSpPr/>
      </cdr:nvSpPr>
      <cdr:spPr>
        <a:xfrm xmlns:a="http://schemas.openxmlformats.org/drawingml/2006/main">
          <a:off x="4176464" y="2449459"/>
          <a:ext cx="683713" cy="21427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0.47244</cdr:x>
      <cdr:y>0.56522</cdr:y>
    </cdr:from>
    <cdr:to>
      <cdr:x>0.52819</cdr:x>
      <cdr:y>0.65433</cdr:y>
    </cdr:to>
    <cdr:sp macro="" textlink="">
      <cdr:nvSpPr>
        <cdr:cNvPr id="50" name="TextBox 49"/>
        <cdr:cNvSpPr txBox="1"/>
      </cdr:nvSpPr>
      <cdr:spPr>
        <a:xfrm xmlns:a="http://schemas.openxmlformats.org/drawingml/2006/main">
          <a:off x="4286271" y="2786096"/>
          <a:ext cx="505775" cy="439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>
            <a:buFontTx/>
            <a:buChar char="-"/>
          </a:pPr>
          <a:r>
            <a:rPr lang="ru-RU" dirty="0" smtClean="0">
              <a:latin typeface="Arial" pitchFamily="34" charset="0"/>
              <a:cs typeface="Arial" pitchFamily="34" charset="0"/>
            </a:rPr>
            <a:t>31</a:t>
          </a:r>
          <a:r>
            <a:rPr lang="en-US" sz="1100" dirty="0" smtClean="0">
              <a:latin typeface="Arial" pitchFamily="34" charset="0"/>
              <a:cs typeface="Arial" pitchFamily="34" charset="0"/>
            </a:rPr>
            <a:t>,</a:t>
          </a:r>
          <a:r>
            <a:rPr lang="ru-RU" dirty="0">
              <a:latin typeface="Arial" pitchFamily="34" charset="0"/>
              <a:cs typeface="Arial" pitchFamily="34" charset="0"/>
            </a:rPr>
            <a:t>0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-100 %</a:t>
          </a:r>
          <a:endParaRPr lang="ru-RU" sz="11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0.46153</cdr:x>
      <cdr:y>0.61039</cdr:y>
    </cdr:from>
    <cdr:to>
      <cdr:x>0.54096</cdr:x>
      <cdr:y>0.65602</cdr:y>
    </cdr:to>
    <cdr:sp macro="" textlink="">
      <cdr:nvSpPr>
        <cdr:cNvPr id="51" name="Овал 50"/>
        <cdr:cNvSpPr/>
      </cdr:nvSpPr>
      <cdr:spPr>
        <a:xfrm xmlns:a="http://schemas.openxmlformats.org/drawingml/2006/main">
          <a:off x="4187297" y="3008752"/>
          <a:ext cx="720638" cy="22492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0.47013</cdr:x>
      <cdr:y>0.7971</cdr:y>
    </cdr:from>
    <cdr:to>
      <cdr:x>0.52987</cdr:x>
      <cdr:y>0.98261</cdr:y>
    </cdr:to>
    <cdr:sp macro="" textlink="">
      <cdr:nvSpPr>
        <cdr:cNvPr id="54" name="TextBox 53"/>
        <cdr:cNvSpPr txBox="1"/>
      </cdr:nvSpPr>
      <cdr:spPr>
        <a:xfrm xmlns:a="http://schemas.openxmlformats.org/drawingml/2006/main">
          <a:off x="4265352" y="3929083"/>
          <a:ext cx="541921" cy="9144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-</a:t>
          </a:r>
          <a:r>
            <a: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+8,5</a:t>
          </a:r>
          <a:endParaRPr lang="ru-RU" sz="11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+17,9%</a:t>
          </a:r>
          <a:endParaRPr lang="ru-RU" sz="11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0.45669</cdr:x>
      <cdr:y>0.83868</cdr:y>
    </cdr:from>
    <cdr:to>
      <cdr:x>0.54331</cdr:x>
      <cdr:y>0.88216</cdr:y>
    </cdr:to>
    <cdr:sp macro="" textlink="">
      <cdr:nvSpPr>
        <cdr:cNvPr id="55" name="Овал 54"/>
        <cdr:cNvSpPr/>
      </cdr:nvSpPr>
      <cdr:spPr>
        <a:xfrm xmlns:a="http://schemas.openxmlformats.org/drawingml/2006/main">
          <a:off x="4143377" y="4134027"/>
          <a:ext cx="785870" cy="21432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0.57939</cdr:x>
      <cdr:y>0.91304</cdr:y>
    </cdr:from>
    <cdr:to>
      <cdr:x>0.95905</cdr:x>
      <cdr:y>1</cdr:y>
    </cdr:to>
    <cdr:sp macro="" textlink="">
      <cdr:nvSpPr>
        <cdr:cNvPr id="65" name="TextBox 64"/>
        <cdr:cNvSpPr txBox="1"/>
      </cdr:nvSpPr>
      <cdr:spPr>
        <a:xfrm xmlns:a="http://schemas.openxmlformats.org/drawingml/2006/main">
          <a:off x="5256584" y="4500577"/>
          <a:ext cx="3444518" cy="4286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0.28346</cdr:x>
      <cdr:y>0.13043</cdr:y>
    </cdr:from>
    <cdr:to>
      <cdr:x>0.29134</cdr:x>
      <cdr:y>0.14493</cdr:y>
    </cdr:to>
    <cdr:sp macro="" textlink="">
      <cdr:nvSpPr>
        <cdr:cNvPr id="52" name="TextBox 51"/>
        <cdr:cNvSpPr txBox="1"/>
      </cdr:nvSpPr>
      <cdr:spPr>
        <a:xfrm xmlns:a="http://schemas.openxmlformats.org/drawingml/2006/main">
          <a:off x="2571768" y="642942"/>
          <a:ext cx="71438" cy="714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0.01229</cdr:x>
      <cdr:y>0.09925</cdr:y>
    </cdr:from>
    <cdr:to>
      <cdr:x>0.16309</cdr:x>
      <cdr:y>0.17229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11526" y="489236"/>
          <a:ext cx="1368152" cy="36004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0.01229</cdr:x>
      <cdr:y>0.09952</cdr:y>
    </cdr:from>
    <cdr:to>
      <cdr:x>0.16184</cdr:x>
      <cdr:y>0.17198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11526" y="490534"/>
          <a:ext cx="135682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  <a:latin typeface="Arial Narrow" panose="020B0606020202030204" pitchFamily="34" charset="0"/>
            </a:rPr>
            <a:t>5</a:t>
          </a:r>
          <a:r>
            <a:rPr lang="ru-RU" sz="1800" b="1" dirty="0" smtClean="0">
              <a:solidFill>
                <a:schemeClr val="tx1"/>
              </a:solidFill>
              <a:latin typeface="Arial Narrow" panose="020B0606020202030204" pitchFamily="34" charset="0"/>
            </a:rPr>
            <a:t> 219,6</a:t>
          </a:r>
          <a:endParaRPr lang="ru-RU" sz="18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0.21001</cdr:x>
      <cdr:y>0.10145</cdr:y>
    </cdr:from>
    <cdr:to>
      <cdr:x>0.36213</cdr:x>
      <cdr:y>0.17449</cdr:y>
    </cdr:to>
    <cdr:sp macro="" textlink="">
      <cdr:nvSpPr>
        <cdr:cNvPr id="59" name="Скругленный прямоугольник 58"/>
        <cdr:cNvSpPr/>
      </cdr:nvSpPr>
      <cdr:spPr>
        <a:xfrm xmlns:a="http://schemas.openxmlformats.org/drawingml/2006/main">
          <a:off x="1905322" y="500070"/>
          <a:ext cx="1380148" cy="36003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0.21071</cdr:x>
      <cdr:y>0.10145</cdr:y>
    </cdr:from>
    <cdr:to>
      <cdr:x>0.35358</cdr:x>
      <cdr:y>0.17229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911726" y="500066"/>
          <a:ext cx="1296144" cy="349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  <a:latin typeface="Arial Narrow" panose="020B0606020202030204" pitchFamily="34" charset="0"/>
            </a:rPr>
            <a:t>5</a:t>
          </a:r>
          <a:r>
            <a:rPr lang="ru-RU" sz="1800" b="1" dirty="0" smtClean="0">
              <a:solidFill>
                <a:schemeClr val="tx1"/>
              </a:solidFill>
              <a:latin typeface="Arial Narrow" panose="020B0606020202030204" pitchFamily="34" charset="0"/>
            </a:rPr>
            <a:t> 642,9</a:t>
          </a:r>
          <a:endParaRPr lang="ru-RU" sz="18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0.43653</cdr:x>
      <cdr:y>0.33623</cdr:y>
    </cdr:from>
    <cdr:to>
      <cdr:x>0.56352</cdr:x>
      <cdr:y>0.43849</cdr:y>
    </cdr:to>
    <cdr:sp macro="" textlink="">
      <cdr:nvSpPr>
        <cdr:cNvPr id="56" name="Равно 55"/>
        <cdr:cNvSpPr/>
      </cdr:nvSpPr>
      <cdr:spPr>
        <a:xfrm xmlns:a="http://schemas.openxmlformats.org/drawingml/2006/main">
          <a:off x="3960440" y="1657371"/>
          <a:ext cx="1152128" cy="504056"/>
        </a:xfrm>
        <a:prstGeom xmlns:a="http://schemas.openxmlformats.org/drawingml/2006/main" prst="mathEqual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 algn="ctr"/>
          <a:endParaRPr lang="ru-RU" sz="1800" b="1" dirty="0" smtClean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0.47621</cdr:x>
      <cdr:y>0.4531</cdr:y>
    </cdr:from>
    <cdr:to>
      <cdr:x>0.53195</cdr:x>
      <cdr:y>0.54965</cdr:y>
    </cdr:to>
    <cdr:sp macro="" textlink="">
      <cdr:nvSpPr>
        <cdr:cNvPr id="48" name="TextBox 47"/>
        <cdr:cNvSpPr txBox="1"/>
      </cdr:nvSpPr>
      <cdr:spPr>
        <a:xfrm xmlns:a="http://schemas.openxmlformats.org/drawingml/2006/main">
          <a:off x="4320480" y="2233435"/>
          <a:ext cx="505708" cy="475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latin typeface="Arial" pitchFamily="34" charset="0"/>
              <a:cs typeface="Arial" pitchFamily="34" charset="0"/>
            </a:rPr>
            <a:t>+ 82</a:t>
          </a:r>
          <a:r>
            <a:rPr lang="ru-RU" dirty="0" smtClean="0">
              <a:latin typeface="Arial" pitchFamily="34" charset="0"/>
              <a:cs typeface="Arial" pitchFamily="34" charset="0"/>
            </a:rPr>
            <a:t>,4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+3,1%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endParaRPr lang="ru-RU" sz="1100" dirty="0"/>
        </a:p>
      </cdr:txBody>
    </cdr:sp>
  </cdr:relSizeAnchor>
  <cdr:relSizeAnchor xmlns:cdr="http://schemas.openxmlformats.org/drawingml/2006/chartDrawing">
    <cdr:from>
      <cdr:x>0.46232</cdr:x>
      <cdr:y>0.38686</cdr:y>
    </cdr:from>
    <cdr:to>
      <cdr:x>0.53768</cdr:x>
      <cdr:y>0.4308</cdr:y>
    </cdr:to>
    <cdr:sp macro="" textlink="">
      <cdr:nvSpPr>
        <cdr:cNvPr id="58" name="Овал 57"/>
        <cdr:cNvSpPr/>
      </cdr:nvSpPr>
      <cdr:spPr>
        <a:xfrm xmlns:a="http://schemas.openxmlformats.org/drawingml/2006/main">
          <a:off x="4194493" y="1906895"/>
          <a:ext cx="683714" cy="21659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0.48498</cdr:x>
      <cdr:y>0.34583</cdr:y>
    </cdr:from>
    <cdr:to>
      <cdr:x>0.52467</cdr:x>
      <cdr:y>0.43348</cdr:y>
    </cdr:to>
    <cdr:sp macro="" textlink="">
      <cdr:nvSpPr>
        <cdr:cNvPr id="67" name="TextBox 66"/>
        <cdr:cNvSpPr txBox="1"/>
      </cdr:nvSpPr>
      <cdr:spPr>
        <a:xfrm xmlns:a="http://schemas.openxmlformats.org/drawingml/2006/main">
          <a:off x="4400055" y="1704671"/>
          <a:ext cx="3600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0</a:t>
          </a:r>
        </a:p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0%</a:t>
          </a:r>
          <a:endParaRPr lang="ru-RU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0.43653</cdr:x>
      <cdr:y>0.68684</cdr:y>
    </cdr:from>
    <cdr:to>
      <cdr:x>0.56352</cdr:x>
      <cdr:y>0.7891</cdr:y>
    </cdr:to>
    <cdr:sp macro="" textlink="">
      <cdr:nvSpPr>
        <cdr:cNvPr id="57" name="Равно 56"/>
        <cdr:cNvSpPr/>
      </cdr:nvSpPr>
      <cdr:spPr>
        <a:xfrm xmlns:a="http://schemas.openxmlformats.org/drawingml/2006/main">
          <a:off x="3960440" y="3385563"/>
          <a:ext cx="1152133" cy="504063"/>
        </a:xfrm>
        <a:prstGeom xmlns:a="http://schemas.openxmlformats.org/drawingml/2006/main" prst="mathEqual">
          <a:avLst/>
        </a:prstGeom>
        <a:solidFill xmlns:a="http://schemas.openxmlformats.org/drawingml/2006/main">
          <a:srgbClr val="FF0000"/>
        </a:solidFill>
        <a:ln xmlns:a="http://schemas.openxmlformats.org/drawingml/2006/main" w="9525" cap="flat" cmpd="sng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 smtClean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0.46232</cdr:x>
      <cdr:y>0.73747</cdr:y>
    </cdr:from>
    <cdr:to>
      <cdr:x>0.53768</cdr:x>
      <cdr:y>0.78141</cdr:y>
    </cdr:to>
    <cdr:sp macro="" textlink="">
      <cdr:nvSpPr>
        <cdr:cNvPr id="60" name="Овал 59"/>
        <cdr:cNvSpPr/>
      </cdr:nvSpPr>
      <cdr:spPr>
        <a:xfrm xmlns:a="http://schemas.openxmlformats.org/drawingml/2006/main">
          <a:off x="4194423" y="3635130"/>
          <a:ext cx="683714" cy="21659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0.48482</cdr:x>
      <cdr:y>0.69975</cdr:y>
    </cdr:from>
    <cdr:to>
      <cdr:x>0.52451</cdr:x>
      <cdr:y>0.7874</cdr:y>
    </cdr:to>
    <cdr:sp macro="" textlink="">
      <cdr:nvSpPr>
        <cdr:cNvPr id="61" name="TextBox 1"/>
        <cdr:cNvSpPr txBox="1"/>
      </cdr:nvSpPr>
      <cdr:spPr>
        <a:xfrm xmlns:a="http://schemas.openxmlformats.org/drawingml/2006/main">
          <a:off x="4398590" y="3449212"/>
          <a:ext cx="360093" cy="432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0</a:t>
          </a:r>
        </a:p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0%</a:t>
          </a:r>
          <a:endParaRPr lang="ru-RU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0.43653</cdr:x>
      <cdr:y>0.89135</cdr:y>
    </cdr:from>
    <cdr:to>
      <cdr:x>0.56352</cdr:x>
      <cdr:y>0.99361</cdr:y>
    </cdr:to>
    <cdr:sp macro="" textlink="">
      <cdr:nvSpPr>
        <cdr:cNvPr id="64" name="Равно 63"/>
        <cdr:cNvSpPr/>
      </cdr:nvSpPr>
      <cdr:spPr>
        <a:xfrm xmlns:a="http://schemas.openxmlformats.org/drawingml/2006/main">
          <a:off x="3960440" y="4393675"/>
          <a:ext cx="1152133" cy="504063"/>
        </a:xfrm>
        <a:prstGeom xmlns:a="http://schemas.openxmlformats.org/drawingml/2006/main" prst="mathEqual">
          <a:avLst/>
        </a:prstGeom>
        <a:solidFill xmlns:a="http://schemas.openxmlformats.org/drawingml/2006/main">
          <a:srgbClr val="008000"/>
        </a:solidFill>
        <a:ln xmlns:a="http://schemas.openxmlformats.org/drawingml/2006/main" w="9525" cap="flat" cmpd="sng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 smtClean="0">
            <a:solidFill>
              <a:sysClr val="window" lastClr="FFFFFF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0.46827</cdr:x>
      <cdr:y>0.94287</cdr:y>
    </cdr:from>
    <cdr:to>
      <cdr:x>0.54363</cdr:x>
      <cdr:y>0.98681</cdr:y>
    </cdr:to>
    <cdr:sp macro="" textlink="">
      <cdr:nvSpPr>
        <cdr:cNvPr id="68" name="Овал 67"/>
        <cdr:cNvSpPr/>
      </cdr:nvSpPr>
      <cdr:spPr>
        <a:xfrm xmlns:a="http://schemas.openxmlformats.org/drawingml/2006/main">
          <a:off x="4248472" y="4753716"/>
          <a:ext cx="683714" cy="22153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>
            <a:solidFill>
              <a:sysClr val="window" lastClr="FFFFFF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0.39063</cdr:x>
      <cdr:y>0.37234</cdr:y>
    </cdr:from>
    <cdr:to>
      <cdr:x>0.59375</cdr:x>
      <cdr:y>0.52239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600400" y="2520280"/>
          <a:ext cx="1872208" cy="10156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6000" b="1" cap="none" spc="0" dirty="0" smtClean="0">
              <a:ln w="1905"/>
              <a:gradFill>
                <a:gsLst>
                  <a:gs pos="0">
                    <a:srgbClr val="777C84">
                      <a:shade val="20000"/>
                      <a:satMod val="200000"/>
                    </a:srgbClr>
                  </a:gs>
                  <a:gs pos="78000">
                    <a:srgbClr val="777C84">
                      <a:tint val="90000"/>
                      <a:shade val="89000"/>
                      <a:satMod val="220000"/>
                    </a:srgbClr>
                  </a:gs>
                  <a:gs pos="100000">
                    <a:srgbClr val="777C84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60000" endA="900" endPos="60000" dist="60007" dir="5400000" sy="-100000" algn="bl" rotWithShape="0"/>
              </a:effectLst>
            </a:rPr>
            <a:t>2022</a:t>
          </a:r>
          <a:endParaRPr lang="ru-RU" sz="6000" b="1" cap="none" spc="0" dirty="0">
            <a:ln w="1905"/>
            <a:gradFill>
              <a:gsLst>
                <a:gs pos="0">
                  <a:srgbClr val="777C84">
                    <a:shade val="20000"/>
                    <a:satMod val="200000"/>
                  </a:srgbClr>
                </a:gs>
                <a:gs pos="78000">
                  <a:srgbClr val="777C84">
                    <a:tint val="90000"/>
                    <a:shade val="89000"/>
                    <a:satMod val="220000"/>
                  </a:srgbClr>
                </a:gs>
                <a:gs pos="100000">
                  <a:srgbClr val="777C84">
                    <a:tint val="12000"/>
                    <a:satMod val="255000"/>
                  </a:srgb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  <a:reflection blurRad="6350" stA="60000" endA="900" endPos="60000" dist="60007" dir="5400000" sy="-100000" algn="bl" rotWithShape="0"/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040" cy="492922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155" y="1"/>
            <a:ext cx="2919040" cy="492922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AEE1F424-9BBA-40D2-8024-C9BED2974EEA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818"/>
            <a:ext cx="2919040" cy="492921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155" y="9371818"/>
            <a:ext cx="2919040" cy="492921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574BB70C-0ABF-42BE-B2E6-1CABBC0D33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8" y="4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/>
          <a:lstStyle>
            <a:lvl1pPr algn="r">
              <a:defRPr sz="1200"/>
            </a:lvl1pPr>
          </a:lstStyle>
          <a:p>
            <a:fld id="{E943632B-ED4D-4F0E-BFB4-747E1F13F264}" type="datetimeFigureOut">
              <a:rPr lang="ru-RU" smtClean="0"/>
              <a:pPr/>
              <a:t>16.12.2021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33" tIns="45269" rIns="90533" bIns="4526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533" tIns="45269" rIns="90533" bIns="4526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1287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8" y="9371287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 anchor="b"/>
          <a:lstStyle>
            <a:lvl1pPr algn="r">
              <a:defRPr sz="1200"/>
            </a:lvl1pPr>
          </a:lstStyle>
          <a:p>
            <a:fld id="{6E489C79-826F-42AB-A2F6-AF258AC52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68627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68627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6862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0858E-F0F0-4D22-A480-505C406C1A28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1DFA-A733-4305-AA7C-4B6E7B1FBDA9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450A-E93A-43B8-B5B5-6907A75764F7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2C3E7-51BB-4857-9E31-248511EBEB61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5BE2-A8BC-480D-8998-E6C352A91E1F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CC98-5045-426F-846B-BEF44A01FC69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EB1C2-DDE2-4245-8217-622B5348670B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DB7B-D709-4BCB-9182-2565E7A708D8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B05B-0BCD-4425-8B6C-74BC10106F03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6FF6-FA35-416D-A765-67038B8227E9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885-1527-4C73-B351-58C265AC8309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25000">
              <a:srgbClr val="92D050"/>
            </a:gs>
            <a:gs pos="50000">
              <a:srgbClr val="FFFFCC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B2860-E7D6-4A99-9585-D038E529EF20}" type="datetime1">
              <a:rPr lang="ru-RU" smtClean="0"/>
              <a:pPr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 spd="slow">
    <p:fade thruBlk="1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нимо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04" y="1556792"/>
            <a:ext cx="9067000" cy="576064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60687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Бюджет</a:t>
            </a: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Всеволожского муниципального </a:t>
            </a: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района </a:t>
            </a:r>
            <a:endParaRPr lang="ru-RU" sz="3200" b="1" dirty="0" smtClean="0">
              <a:ln w="1905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4000"/>
              </a:lnSpc>
              <a:defRPr/>
            </a:pP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на 2022 </a:t>
            </a: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год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358082" y="6286520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2852"/>
            <a:ext cx="8147248" cy="142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Основные параметры бюджета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Всеволожского муниципального района 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на 2022 год</a:t>
            </a:r>
            <a:endParaRPr lang="ru-RU" sz="2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1254111"/>
              </p:ext>
            </p:extLst>
          </p:nvPr>
        </p:nvGraphicFramePr>
        <p:xfrm>
          <a:off x="232470" y="1857363"/>
          <a:ext cx="8678768" cy="4319401"/>
        </p:xfrm>
        <a:graphic>
          <a:graphicData uri="http://schemas.openxmlformats.org/drawingml/2006/table">
            <a:tbl>
              <a:tblPr>
                <a:effectLst/>
                <a:tableStyleId>{3C2FFA5D-87B4-456A-9821-1D502468CF0F}</a:tableStyleId>
              </a:tblPr>
              <a:tblGrid>
                <a:gridCol w="26113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510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721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4425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181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Наименование</a:t>
                      </a:r>
                      <a:endParaRPr lang="ru-RU" sz="1800" b="1" i="0" u="none" strike="noStrike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Уточненный план </a:t>
                      </a:r>
                      <a:endParaRPr lang="ru-RU" sz="1800" b="1" u="none" strike="noStrike" kern="1200" dirty="0" smtClean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2021 </a:t>
                      </a:r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2022 </a:t>
                      </a:r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Отношение 2022 года к 2021 году (млн.руб.)    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45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Доходы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363,0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710,0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- 653,0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5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913,0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0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24,6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888,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5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Дефицит </a:t>
                      </a: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(-) профицит </a:t>
                      </a:r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- 549,9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- 314,6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2" y="1428736"/>
            <a:ext cx="1214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itchFamily="34" charset="0"/>
              </a:rPr>
              <a:t>млн.руб.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472386" cy="152153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Структура доходов бюджета 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Всеволожского муниципального района 2022 года 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endParaRPr lang="ru-RU" sz="28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03648" y="3158638"/>
            <a:ext cx="3308792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Налоговые и неналоговые доходы</a:t>
            </a:r>
            <a:endParaRPr lang="ru-RU" sz="2400" b="1" dirty="0">
              <a:ln w="12700" cap="rnd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99952" y="3158638"/>
            <a:ext cx="2644885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6</a:t>
            </a:r>
            <a:r>
              <a:rPr lang="en-US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126</a:t>
            </a:r>
            <a:r>
              <a:rPr lang="en-US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,</a:t>
            </a:r>
            <a:r>
              <a:rPr lang="ru-RU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9</a:t>
            </a:r>
          </a:p>
          <a:p>
            <a:pPr algn="ctr"/>
            <a:r>
              <a:rPr lang="ru-RU" sz="2400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млн. руб.</a:t>
            </a:r>
            <a:endParaRPr lang="ru-RU" sz="2400" b="1" dirty="0">
              <a:ln w="12700" cap="rnd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03649" y="4515960"/>
            <a:ext cx="3308790" cy="8572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Arial Narrow" pitchFamily="34" charset="0"/>
              </a:rPr>
              <a:t>Безвозмездные поступления</a:t>
            </a:r>
            <a:endParaRPr lang="ru-RU" sz="24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634852" y="4019117"/>
            <a:ext cx="793351" cy="50006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118399" y="4019117"/>
            <a:ext cx="859588" cy="50006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199952" y="4515960"/>
            <a:ext cx="2644885" cy="8572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Arial Narrow" pitchFamily="34" charset="0"/>
              </a:rPr>
              <a:t>9 583,1</a:t>
            </a:r>
            <a:endParaRPr lang="ru-RU" sz="2400" b="1" dirty="0" smtClean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sz="24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Arial Narrow" pitchFamily="34" charset="0"/>
              </a:rPr>
              <a:t>млн. руб.</a:t>
            </a:r>
            <a:endParaRPr lang="ru-RU" sz="24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31640" y="1782680"/>
            <a:ext cx="6624736" cy="8572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Доходы </a:t>
            </a:r>
            <a:r>
              <a:rPr lang="ru-RU" sz="2800" b="1" dirty="0" smtClean="0"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15 710,0млн</a:t>
            </a:r>
            <a:r>
              <a:rPr lang="ru-RU" sz="2800" b="1" dirty="0" smtClean="0"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. руб.</a:t>
            </a:r>
            <a:endParaRPr lang="ru-RU" sz="2800" b="1" dirty="0">
              <a:ln w="15875"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2634900" y="2662464"/>
            <a:ext cx="793408" cy="500066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6118398" y="2649254"/>
            <a:ext cx="859588" cy="500066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-214338"/>
            <a:ext cx="7472386" cy="1643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Налоговые доходы бюджета Всеволожского муниципального района, млн. 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4935" y="1396877"/>
            <a:ext cx="136815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2021 год</a:t>
            </a: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03652" y="1396877"/>
            <a:ext cx="138625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20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2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 год</a:t>
            </a: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8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76812045"/>
              </p:ext>
            </p:extLst>
          </p:nvPr>
        </p:nvGraphicFramePr>
        <p:xfrm>
          <a:off x="323528" y="1627612"/>
          <a:ext cx="9072626" cy="5041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 descr="pngwing.com(2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332656"/>
            <a:ext cx="2016224" cy="1785106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4707260" y="6195442"/>
            <a:ext cx="360093" cy="44190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Arial" pitchFamily="34" charset="0"/>
                <a:cs typeface="Arial" pitchFamily="34" charset="0"/>
              </a:rPr>
              <a:t>0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0%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258072" cy="92867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Неналоговые доходы бюджета Всеволожского муниципального района, млн. руб. </a:t>
            </a:r>
            <a:endParaRPr lang="ru-RU" sz="2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2000240"/>
            <a:ext cx="3000396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Неналоговые доходы, всего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2714620"/>
            <a:ext cx="3000396" cy="468000"/>
          </a:xfrm>
          <a:prstGeom prst="roundRect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от сдачи в аренду имущества и земельных участков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3429000"/>
            <a:ext cx="3000396" cy="468000"/>
          </a:xfrm>
          <a:prstGeom prst="roundRect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реализации имущества и земельных участков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5286388"/>
            <a:ext cx="3000396" cy="46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Прочие неналоговые доходы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4071942"/>
            <a:ext cx="3000396" cy="468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Плата за негативное воздействие на окружающую среду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4643446"/>
            <a:ext cx="3000396" cy="468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Штрафы, санкции, возмещение ущерба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5929330"/>
            <a:ext cx="3000396" cy="468000"/>
          </a:xfrm>
          <a:prstGeom prst="roundRect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оказания платных услуг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и компенсации затрат государства</a:t>
            </a:r>
          </a:p>
        </p:txBody>
      </p:sp>
      <p:sp>
        <p:nvSpPr>
          <p:cNvPr id="13" name="Шестиугольник 12"/>
          <p:cNvSpPr/>
          <p:nvPr/>
        </p:nvSpPr>
        <p:spPr>
          <a:xfrm>
            <a:off x="3384181" y="1148487"/>
            <a:ext cx="1428760" cy="500066"/>
          </a:xfrm>
          <a:prstGeom prst="hexagon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Narrow" pitchFamily="34" charset="0"/>
              </a:rPr>
              <a:t>2021 год</a:t>
            </a:r>
          </a:p>
        </p:txBody>
      </p:sp>
      <p:sp>
        <p:nvSpPr>
          <p:cNvPr id="14" name="Шестиугольник 13"/>
          <p:cNvSpPr/>
          <p:nvPr/>
        </p:nvSpPr>
        <p:spPr>
          <a:xfrm>
            <a:off x="6000760" y="1142983"/>
            <a:ext cx="1357322" cy="500066"/>
          </a:xfrm>
          <a:prstGeom prst="hexagon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Narrow" panose="020B0606020202030204" pitchFamily="34" charset="0"/>
              </a:rPr>
              <a:t>2022</a:t>
            </a:r>
            <a:r>
              <a:rPr lang="ru-RU" dirty="0" smtClean="0"/>
              <a:t> год</a:t>
            </a:r>
          </a:p>
        </p:txBody>
      </p:sp>
      <p:sp>
        <p:nvSpPr>
          <p:cNvPr id="15" name="Параллелограмм 14"/>
          <p:cNvSpPr/>
          <p:nvPr/>
        </p:nvSpPr>
        <p:spPr>
          <a:xfrm>
            <a:off x="3437399" y="1994235"/>
            <a:ext cx="1357322" cy="430255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631,8</a:t>
            </a:r>
          </a:p>
        </p:txBody>
      </p:sp>
      <p:sp>
        <p:nvSpPr>
          <p:cNvPr id="17" name="Параллелограмм 16"/>
          <p:cNvSpPr/>
          <p:nvPr/>
        </p:nvSpPr>
        <p:spPr>
          <a:xfrm>
            <a:off x="6000760" y="1991572"/>
            <a:ext cx="1285884" cy="428544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484,0</a:t>
            </a:r>
          </a:p>
        </p:txBody>
      </p:sp>
      <p:sp>
        <p:nvSpPr>
          <p:cNvPr id="18" name="Параллелограмм 17"/>
          <p:cNvSpPr/>
          <p:nvPr/>
        </p:nvSpPr>
        <p:spPr>
          <a:xfrm>
            <a:off x="3437399" y="2714620"/>
            <a:ext cx="1357322" cy="428628"/>
          </a:xfrm>
          <a:prstGeom prst="parallelogram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230,9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929190" y="2174053"/>
            <a:ext cx="928694" cy="13133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Параллелограмм 19"/>
          <p:cNvSpPr/>
          <p:nvPr/>
        </p:nvSpPr>
        <p:spPr>
          <a:xfrm>
            <a:off x="6000760" y="2703757"/>
            <a:ext cx="1285884" cy="428628"/>
          </a:xfrm>
          <a:prstGeom prst="parallelogram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200,7</a:t>
            </a:r>
          </a:p>
        </p:txBody>
      </p:sp>
      <p:sp>
        <p:nvSpPr>
          <p:cNvPr id="21" name="Параллелограмм 20"/>
          <p:cNvSpPr/>
          <p:nvPr/>
        </p:nvSpPr>
        <p:spPr>
          <a:xfrm>
            <a:off x="3438304" y="3435004"/>
            <a:ext cx="1357322" cy="411578"/>
          </a:xfrm>
          <a:prstGeom prst="parallelogram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319,6</a:t>
            </a:r>
          </a:p>
        </p:txBody>
      </p:sp>
      <p:sp>
        <p:nvSpPr>
          <p:cNvPr id="23" name="Параллелограмм 22"/>
          <p:cNvSpPr/>
          <p:nvPr/>
        </p:nvSpPr>
        <p:spPr>
          <a:xfrm>
            <a:off x="6001029" y="3437752"/>
            <a:ext cx="1285615" cy="408830"/>
          </a:xfrm>
          <a:prstGeom prst="parallelogram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211,0</a:t>
            </a:r>
          </a:p>
        </p:txBody>
      </p:sp>
      <p:sp>
        <p:nvSpPr>
          <p:cNvPr id="24" name="Параллелограмм 23"/>
          <p:cNvSpPr/>
          <p:nvPr/>
        </p:nvSpPr>
        <p:spPr>
          <a:xfrm>
            <a:off x="3437399" y="5282010"/>
            <a:ext cx="1357322" cy="433005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20,0</a:t>
            </a:r>
          </a:p>
        </p:txBody>
      </p:sp>
      <p:sp>
        <p:nvSpPr>
          <p:cNvPr id="25" name="Параллелограмм 24"/>
          <p:cNvSpPr/>
          <p:nvPr/>
        </p:nvSpPr>
        <p:spPr>
          <a:xfrm>
            <a:off x="6000760" y="5277370"/>
            <a:ext cx="1285884" cy="428627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20,0</a:t>
            </a:r>
          </a:p>
        </p:txBody>
      </p:sp>
      <p:sp>
        <p:nvSpPr>
          <p:cNvPr id="26" name="Параллелограмм 25"/>
          <p:cNvSpPr/>
          <p:nvPr/>
        </p:nvSpPr>
        <p:spPr>
          <a:xfrm>
            <a:off x="3437399" y="4066399"/>
            <a:ext cx="1357322" cy="424922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37,6</a:t>
            </a:r>
          </a:p>
        </p:txBody>
      </p:sp>
      <p:sp>
        <p:nvSpPr>
          <p:cNvPr id="27" name="Параллелограмм 26"/>
          <p:cNvSpPr/>
          <p:nvPr/>
        </p:nvSpPr>
        <p:spPr>
          <a:xfrm>
            <a:off x="6000760" y="4071939"/>
            <a:ext cx="1285884" cy="419379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37,6</a:t>
            </a:r>
          </a:p>
        </p:txBody>
      </p:sp>
      <p:sp>
        <p:nvSpPr>
          <p:cNvPr id="28" name="Параллелограмм 27"/>
          <p:cNvSpPr/>
          <p:nvPr/>
        </p:nvSpPr>
        <p:spPr>
          <a:xfrm>
            <a:off x="3437399" y="4643406"/>
            <a:ext cx="1357322" cy="428668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19,6</a:t>
            </a:r>
          </a:p>
        </p:txBody>
      </p:sp>
      <p:sp>
        <p:nvSpPr>
          <p:cNvPr id="29" name="Параллелограмм 28"/>
          <p:cNvSpPr/>
          <p:nvPr/>
        </p:nvSpPr>
        <p:spPr>
          <a:xfrm>
            <a:off x="6000760" y="4623919"/>
            <a:ext cx="1285884" cy="434843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10,5</a:t>
            </a:r>
          </a:p>
        </p:txBody>
      </p:sp>
      <p:sp>
        <p:nvSpPr>
          <p:cNvPr id="30" name="Параллелограмм 29"/>
          <p:cNvSpPr/>
          <p:nvPr/>
        </p:nvSpPr>
        <p:spPr>
          <a:xfrm>
            <a:off x="3442022" y="5929330"/>
            <a:ext cx="1357322" cy="423586"/>
          </a:xfrm>
          <a:prstGeom prst="parallelogram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4,1</a:t>
            </a:r>
          </a:p>
        </p:txBody>
      </p:sp>
      <p:sp>
        <p:nvSpPr>
          <p:cNvPr id="31" name="Параллелограмм 30"/>
          <p:cNvSpPr/>
          <p:nvPr/>
        </p:nvSpPr>
        <p:spPr>
          <a:xfrm>
            <a:off x="5994618" y="5929328"/>
            <a:ext cx="1292026" cy="419874"/>
          </a:xfrm>
          <a:prstGeom prst="parallelogram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4,2</a:t>
            </a:r>
          </a:p>
        </p:txBody>
      </p:sp>
      <p:sp>
        <p:nvSpPr>
          <p:cNvPr id="34" name="Куб 33"/>
          <p:cNvSpPr/>
          <p:nvPr/>
        </p:nvSpPr>
        <p:spPr>
          <a:xfrm>
            <a:off x="7702813" y="911013"/>
            <a:ext cx="1000132" cy="642942"/>
          </a:xfrm>
          <a:prstGeom prst="cube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 Narrow" pitchFamily="34" charset="0"/>
              </a:rPr>
              <a:t>Уд. вес в 2022 году</a:t>
            </a:r>
          </a:p>
        </p:txBody>
      </p:sp>
      <p:sp>
        <p:nvSpPr>
          <p:cNvPr id="35" name="Стрелка вверх 34"/>
          <p:cNvSpPr/>
          <p:nvPr/>
        </p:nvSpPr>
        <p:spPr>
          <a:xfrm>
            <a:off x="7358082" y="1643050"/>
            <a:ext cx="1643074" cy="4929222"/>
          </a:xfrm>
          <a:prstGeom prst="upArrow">
            <a:avLst/>
          </a:prstGeom>
          <a:solidFill>
            <a:srgbClr val="99FFCC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</p:txBody>
      </p:sp>
      <p:sp>
        <p:nvSpPr>
          <p:cNvPr id="37" name="Овал 36"/>
          <p:cNvSpPr/>
          <p:nvPr/>
        </p:nvSpPr>
        <p:spPr>
          <a:xfrm>
            <a:off x="7786710" y="1992260"/>
            <a:ext cx="785818" cy="42862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100</a:t>
            </a:r>
          </a:p>
        </p:txBody>
      </p:sp>
      <p:sp>
        <p:nvSpPr>
          <p:cNvPr id="41" name="Овал 40"/>
          <p:cNvSpPr/>
          <p:nvPr/>
        </p:nvSpPr>
        <p:spPr>
          <a:xfrm>
            <a:off x="7786710" y="2712340"/>
            <a:ext cx="785818" cy="428628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41,5</a:t>
            </a:r>
          </a:p>
        </p:txBody>
      </p:sp>
      <p:sp>
        <p:nvSpPr>
          <p:cNvPr id="46" name="Овал 45"/>
          <p:cNvSpPr/>
          <p:nvPr/>
        </p:nvSpPr>
        <p:spPr>
          <a:xfrm>
            <a:off x="7786710" y="3432420"/>
            <a:ext cx="785818" cy="428628"/>
          </a:xfrm>
          <a:prstGeom prst="ellipse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43,6</a:t>
            </a:r>
          </a:p>
        </p:txBody>
      </p:sp>
      <p:sp>
        <p:nvSpPr>
          <p:cNvPr id="47" name="Овал 46"/>
          <p:cNvSpPr/>
          <p:nvPr/>
        </p:nvSpPr>
        <p:spPr>
          <a:xfrm>
            <a:off x="7786710" y="5304628"/>
            <a:ext cx="785818" cy="4286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4,1</a:t>
            </a:r>
          </a:p>
        </p:txBody>
      </p:sp>
      <p:sp>
        <p:nvSpPr>
          <p:cNvPr id="48" name="Овал 47"/>
          <p:cNvSpPr/>
          <p:nvPr/>
        </p:nvSpPr>
        <p:spPr>
          <a:xfrm>
            <a:off x="7786710" y="4080492"/>
            <a:ext cx="785818" cy="4286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7,7</a:t>
            </a:r>
          </a:p>
        </p:txBody>
      </p:sp>
      <p:sp>
        <p:nvSpPr>
          <p:cNvPr id="49" name="Овал 48"/>
          <p:cNvSpPr/>
          <p:nvPr/>
        </p:nvSpPr>
        <p:spPr>
          <a:xfrm>
            <a:off x="7786710" y="4643446"/>
            <a:ext cx="785818" cy="4286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2,2</a:t>
            </a:r>
          </a:p>
        </p:txBody>
      </p:sp>
      <p:sp>
        <p:nvSpPr>
          <p:cNvPr id="50" name="Овал 49"/>
          <p:cNvSpPr/>
          <p:nvPr/>
        </p:nvSpPr>
        <p:spPr>
          <a:xfrm>
            <a:off x="7786710" y="5949280"/>
            <a:ext cx="785818" cy="428628"/>
          </a:xfrm>
          <a:prstGeom prst="ellipse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0,9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70140" y="1910339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</a:rPr>
              <a:t>-147,8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rot="10800000" flipV="1">
            <a:off x="5026871" y="2261324"/>
            <a:ext cx="65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 Narrow" pitchFamily="34" charset="0"/>
              </a:rPr>
              <a:t>-23,4%</a:t>
            </a:r>
            <a:endParaRPr lang="ru-RU" sz="1400" b="1" dirty="0">
              <a:latin typeface="Arial Narrow" pitchFamily="34" charset="0"/>
            </a:endParaRPr>
          </a:p>
        </p:txBody>
      </p:sp>
      <p:sp>
        <p:nvSpPr>
          <p:cNvPr id="54" name="Стрелка вправо 53"/>
          <p:cNvSpPr/>
          <p:nvPr/>
        </p:nvSpPr>
        <p:spPr>
          <a:xfrm>
            <a:off x="4929190" y="2857495"/>
            <a:ext cx="928694" cy="117466"/>
          </a:xfrm>
          <a:prstGeom prst="rightArrow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0800000" flipV="1">
            <a:off x="5107785" y="2637885"/>
            <a:ext cx="579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FF99"/>
                </a:solidFill>
                <a:latin typeface="Arial Narrow" pitchFamily="34" charset="0"/>
              </a:rPr>
              <a:t>- 30,2</a:t>
            </a:r>
            <a:endParaRPr lang="ru-RU" sz="1400" b="1" dirty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0800000" flipV="1">
            <a:off x="5028545" y="2944237"/>
            <a:ext cx="764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FF99"/>
                </a:solidFill>
                <a:latin typeface="Arial Narrow" pitchFamily="34" charset="0"/>
              </a:rPr>
              <a:t>- 13,1%</a:t>
            </a:r>
            <a:endParaRPr lang="ru-RU" sz="1400" b="1" dirty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4929190" y="3571876"/>
            <a:ext cx="928694" cy="103653"/>
          </a:xfrm>
          <a:prstGeom prst="rightArrow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90412" y="3337247"/>
            <a:ext cx="644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D5F05"/>
                </a:solidFill>
                <a:latin typeface="Arial Narrow" pitchFamily="34" charset="0"/>
              </a:rPr>
              <a:t>- 108,6</a:t>
            </a:r>
            <a:endParaRPr lang="ru-RU" sz="1400" b="1" dirty="0">
              <a:solidFill>
                <a:srgbClr val="1D5F05"/>
              </a:solidFill>
              <a:latin typeface="Arial Narrow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85652" y="3651999"/>
            <a:ext cx="710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D5F05"/>
                </a:solidFill>
                <a:latin typeface="Arial Narrow" pitchFamily="34" charset="0"/>
              </a:rPr>
              <a:t>- 34,0%</a:t>
            </a:r>
            <a:endParaRPr lang="ru-RU" sz="1400" b="1" dirty="0">
              <a:solidFill>
                <a:srgbClr val="1D5F05"/>
              </a:solidFill>
              <a:latin typeface="Arial Narrow" pitchFamily="34" charset="0"/>
            </a:endParaRPr>
          </a:p>
        </p:txBody>
      </p:sp>
      <p:sp>
        <p:nvSpPr>
          <p:cNvPr id="61" name="Стрелка вправо 60"/>
          <p:cNvSpPr/>
          <p:nvPr/>
        </p:nvSpPr>
        <p:spPr>
          <a:xfrm>
            <a:off x="4929190" y="5429264"/>
            <a:ext cx="928694" cy="10669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10800000" flipV="1">
            <a:off x="5119458" y="5185842"/>
            <a:ext cx="507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0,0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047611" y="5518872"/>
            <a:ext cx="782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0,0%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4" name="Стрелка вправо 63"/>
          <p:cNvSpPr/>
          <p:nvPr/>
        </p:nvSpPr>
        <p:spPr>
          <a:xfrm>
            <a:off x="4929190" y="4143379"/>
            <a:ext cx="928694" cy="10161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076056" y="3894620"/>
            <a:ext cx="570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 0,0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76056" y="4196006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 0,0%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Стрелка вправо 67"/>
          <p:cNvSpPr/>
          <p:nvPr/>
        </p:nvSpPr>
        <p:spPr>
          <a:xfrm>
            <a:off x="4929190" y="4777373"/>
            <a:ext cx="928694" cy="103947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107785" y="4528693"/>
            <a:ext cx="50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- 9,1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004048" y="4866514"/>
            <a:ext cx="73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- 46,4%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3" name="Стрелка вправо 72"/>
          <p:cNvSpPr/>
          <p:nvPr/>
        </p:nvSpPr>
        <p:spPr>
          <a:xfrm>
            <a:off x="4929190" y="6072205"/>
            <a:ext cx="928694" cy="128407"/>
          </a:xfrm>
          <a:prstGeom prst="rightArrow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076056" y="5805264"/>
            <a:ext cx="580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99"/>
                </a:solidFill>
                <a:latin typeface="Arial Narrow" pitchFamily="34" charset="0"/>
              </a:rPr>
              <a:t>+ 0,1</a:t>
            </a:r>
            <a:endParaRPr lang="ru-RU" sz="1400" b="1" dirty="0">
              <a:solidFill>
                <a:srgbClr val="006699"/>
              </a:solidFill>
              <a:latin typeface="Arial Narrow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 rot="10800000" flipV="1">
            <a:off x="5067033" y="6185223"/>
            <a:ext cx="701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99"/>
                </a:solidFill>
                <a:latin typeface="Arial Narrow" pitchFamily="34" charset="0"/>
              </a:rPr>
              <a:t>+ 2,4%</a:t>
            </a:r>
            <a:endParaRPr lang="ru-RU" sz="1400" b="1" dirty="0">
              <a:solidFill>
                <a:srgbClr val="006699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70" y="125955"/>
            <a:ext cx="7615263" cy="10001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Безвозмездные поступления в бюджет Всеволожского муниципального района, млн. руб. </a:t>
            </a:r>
            <a:endParaRPr lang="ru-RU" sz="2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5564564" y="1309607"/>
            <a:ext cx="3397994" cy="1437506"/>
          </a:xfrm>
          <a:prstGeom prst="wedgeRoundRectCallout">
            <a:avLst>
              <a:gd name="adj1" fmla="val 49786"/>
              <a:gd name="adj2" fmla="val 10374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Всего безвозмездных поступлений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9 583,1 млн. руб.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="" xmlns:p14="http://schemas.microsoft.com/office/powerpoint/2010/main" val="3987534494"/>
              </p:ext>
            </p:extLst>
          </p:nvPr>
        </p:nvGraphicFramePr>
        <p:xfrm>
          <a:off x="3856221" y="2406507"/>
          <a:ext cx="5214942" cy="450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516216" y="342900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Субвенции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7 850,7 млн.руб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ru-RU" sz="2000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971600" y="5805264"/>
            <a:ext cx="2160240" cy="684076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Субсидии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1 097,4 млн.руб.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683568" y="2996952"/>
            <a:ext cx="2181000" cy="829775"/>
          </a:xfrm>
          <a:prstGeom prst="round2Diag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Дотации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632,7 млн.руб.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251520" y="4365104"/>
            <a:ext cx="2181000" cy="1040475"/>
          </a:xfrm>
          <a:prstGeom prst="round2Diag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Межбюджетные трансферты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2,3 млн.руб.</a:t>
            </a:r>
            <a:endParaRPr lang="ru-RU" b="1" dirty="0">
              <a:solidFill>
                <a:schemeClr val="bg1">
                  <a:lumMod val="8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2864568" y="3411840"/>
            <a:ext cx="1567187" cy="2064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кругленная соединительная линия 37"/>
          <p:cNvCxnSpPr/>
          <p:nvPr/>
        </p:nvCxnSpPr>
        <p:spPr>
          <a:xfrm flipV="1">
            <a:off x="2432520" y="3871356"/>
            <a:ext cx="1806971" cy="1013988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кругленная соединительная линия 54"/>
          <p:cNvCxnSpPr/>
          <p:nvPr/>
        </p:nvCxnSpPr>
        <p:spPr>
          <a:xfrm flipV="1">
            <a:off x="3143250" y="4943475"/>
            <a:ext cx="1295400" cy="115252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3419872" y="332656"/>
          <a:ext cx="9217024" cy="6768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Группа 32"/>
          <p:cNvGrpSpPr/>
          <p:nvPr/>
        </p:nvGrpSpPr>
        <p:grpSpPr>
          <a:xfrm>
            <a:off x="323528" y="1322746"/>
            <a:ext cx="4464496" cy="4464495"/>
            <a:chOff x="2694871" y="1492684"/>
            <a:chExt cx="3773000" cy="4597584"/>
          </a:xfrm>
        </p:grpSpPr>
        <p:sp>
          <p:nvSpPr>
            <p:cNvPr id="35" name="Полилиния 34"/>
            <p:cNvSpPr>
              <a:spLocks/>
            </p:cNvSpPr>
            <p:nvPr/>
          </p:nvSpPr>
          <p:spPr>
            <a:xfrm>
              <a:off x="2694871" y="4291998"/>
              <a:ext cx="3768079" cy="37077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rgbClr val="FF99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6000" tIns="288000" rIns="36000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Культура 97,5 (0,6%)</a:t>
              </a:r>
              <a:endParaRPr lang="ru-RU" sz="1400" b="1" kern="1200" dirty="0"/>
            </a:p>
            <a:p>
              <a:pPr marL="57150" lvl="1" indent="-5715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400" b="1" kern="1200" dirty="0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2699792" y="2530846"/>
              <a:ext cx="3768079" cy="378355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Национальная</a:t>
              </a:r>
              <a:r>
                <a:rPr lang="en-US" sz="1400" b="1" kern="1200" dirty="0" smtClean="0"/>
                <a:t> </a:t>
              </a:r>
              <a:r>
                <a:rPr lang="ru-RU" sz="1400" b="1" kern="1200" dirty="0" smtClean="0"/>
                <a:t>экономика 215,7 (1,3%)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2699792" y="2975773"/>
              <a:ext cx="3768079" cy="380184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/>
                <a:t>Жилищно-коммунальное хозяйство 54,6 (0,3%)</a:t>
              </a:r>
              <a:endParaRPr lang="ru-RU" sz="1400" b="1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2699792" y="1492684"/>
              <a:ext cx="3768079" cy="382014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1">
                <a:hueOff val="0"/>
                <a:satOff val="0"/>
                <a:lumOff val="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Общегосударственные вопросы 1 037,6 (6,5%)</a:t>
              </a:r>
              <a:endParaRPr lang="ru-RU" sz="1400" b="1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2699792" y="3865630"/>
              <a:ext cx="3768079" cy="383843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/>
                <a:t>Образование 11 957,9 (74,6%)</a:t>
              </a:r>
              <a:endParaRPr lang="ru-RU" sz="1400" b="1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2699792" y="1937610"/>
              <a:ext cx="3768079" cy="537642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rm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   Национальная безопасность и правоохранительная деятельность 24,6 (0,2%)</a:t>
              </a:r>
              <a:endParaRPr lang="ru-RU" sz="1400" b="1" kern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2699792" y="5239276"/>
              <a:ext cx="3768079" cy="387503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Физическая культура и спорт 688,1 (4,3%)</a:t>
              </a:r>
              <a:endParaRPr lang="ru-RU" sz="1400" b="1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2699792" y="5700935"/>
              <a:ext cx="3768079" cy="389333"/>
            </a:xfrm>
            <a:custGeom>
              <a:avLst/>
              <a:gdLst>
                <a:gd name="connsiteX0" fmla="*/ 0 w 3768079"/>
                <a:gd name="connsiteY0" fmla="*/ 53764 h 537642"/>
                <a:gd name="connsiteX1" fmla="*/ 15747 w 3768079"/>
                <a:gd name="connsiteY1" fmla="*/ 15747 h 537642"/>
                <a:gd name="connsiteX2" fmla="*/ 53764 w 3768079"/>
                <a:gd name="connsiteY2" fmla="*/ 0 h 537642"/>
                <a:gd name="connsiteX3" fmla="*/ 3714315 w 3768079"/>
                <a:gd name="connsiteY3" fmla="*/ 0 h 537642"/>
                <a:gd name="connsiteX4" fmla="*/ 3752332 w 3768079"/>
                <a:gd name="connsiteY4" fmla="*/ 15747 h 537642"/>
                <a:gd name="connsiteX5" fmla="*/ 3768079 w 3768079"/>
                <a:gd name="connsiteY5" fmla="*/ 53764 h 537642"/>
                <a:gd name="connsiteX6" fmla="*/ 3768079 w 3768079"/>
                <a:gd name="connsiteY6" fmla="*/ 483878 h 537642"/>
                <a:gd name="connsiteX7" fmla="*/ 3752332 w 3768079"/>
                <a:gd name="connsiteY7" fmla="*/ 521895 h 537642"/>
                <a:gd name="connsiteX8" fmla="*/ 3714315 w 3768079"/>
                <a:gd name="connsiteY8" fmla="*/ 537642 h 537642"/>
                <a:gd name="connsiteX9" fmla="*/ 53764 w 3768079"/>
                <a:gd name="connsiteY9" fmla="*/ 537642 h 537642"/>
                <a:gd name="connsiteX10" fmla="*/ 15747 w 3768079"/>
                <a:gd name="connsiteY10" fmla="*/ 521895 h 537642"/>
                <a:gd name="connsiteX11" fmla="*/ 0 w 3768079"/>
                <a:gd name="connsiteY11" fmla="*/ 483878 h 537642"/>
                <a:gd name="connsiteX12" fmla="*/ 0 w 3768079"/>
                <a:gd name="connsiteY12" fmla="*/ 53764 h 53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68079" h="537642">
                  <a:moveTo>
                    <a:pt x="0" y="53764"/>
                  </a:moveTo>
                  <a:cubicBezTo>
                    <a:pt x="0" y="39505"/>
                    <a:pt x="5664" y="25830"/>
                    <a:pt x="15747" y="15747"/>
                  </a:cubicBezTo>
                  <a:cubicBezTo>
                    <a:pt x="25830" y="5664"/>
                    <a:pt x="39505" y="0"/>
                    <a:pt x="53764" y="0"/>
                  </a:cubicBezTo>
                  <a:lnTo>
                    <a:pt x="3714315" y="0"/>
                  </a:lnTo>
                  <a:cubicBezTo>
                    <a:pt x="3728574" y="0"/>
                    <a:pt x="3742249" y="5664"/>
                    <a:pt x="3752332" y="15747"/>
                  </a:cubicBezTo>
                  <a:cubicBezTo>
                    <a:pt x="3762415" y="25830"/>
                    <a:pt x="3768079" y="39505"/>
                    <a:pt x="3768079" y="53764"/>
                  </a:cubicBezTo>
                  <a:lnTo>
                    <a:pt x="3768079" y="483878"/>
                  </a:lnTo>
                  <a:cubicBezTo>
                    <a:pt x="3768079" y="498137"/>
                    <a:pt x="3762415" y="511812"/>
                    <a:pt x="3752332" y="521895"/>
                  </a:cubicBezTo>
                  <a:cubicBezTo>
                    <a:pt x="3742249" y="531978"/>
                    <a:pt x="3728574" y="537642"/>
                    <a:pt x="3714315" y="537642"/>
                  </a:cubicBezTo>
                  <a:lnTo>
                    <a:pt x="53764" y="537642"/>
                  </a:lnTo>
                  <a:cubicBezTo>
                    <a:pt x="39505" y="537642"/>
                    <a:pt x="25830" y="531978"/>
                    <a:pt x="15747" y="521895"/>
                  </a:cubicBezTo>
                  <a:cubicBezTo>
                    <a:pt x="5664" y="511812"/>
                    <a:pt x="0" y="498137"/>
                    <a:pt x="0" y="483878"/>
                  </a:cubicBezTo>
                  <a:lnTo>
                    <a:pt x="0" y="53764"/>
                  </a:lnTo>
                  <a:close/>
                </a:path>
              </a:pathLst>
            </a:custGeom>
            <a:solidFill>
              <a:srgbClr val="C638B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000" tIns="49530" rIns="49530" bIns="4953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    Средства массовой информации 37,0 (0,2%)</a:t>
              </a:r>
              <a:endParaRPr lang="ru-RU" sz="1400" b="1" kern="12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390473" y="930206"/>
            <a:ext cx="2245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Направления расходов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59632" y="626925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 расходов    </a:t>
            </a:r>
            <a:r>
              <a:rPr lang="ru-RU" sz="2000" b="1" dirty="0" smtClean="0">
                <a:ln w="63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16 024,6</a:t>
            </a:r>
            <a:endParaRPr lang="ru-RU" sz="1600" b="1" dirty="0">
              <a:ln w="6350" cmpd="sng">
                <a:solidFill>
                  <a:schemeClr val="accent6">
                    <a:lumMod val="75000"/>
                  </a:schemeClr>
                </a:solidFill>
                <a:prstDash val="solid"/>
              </a:ln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83568" y="-27384"/>
            <a:ext cx="7615263" cy="100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Times New Roman" pitchFamily="18" charset="0"/>
              </a:rPr>
              <a:t>Расходы по бюджету муниципального образования «Всеволожский муниципальный район» Ленинградской области на 2022 год, млн. руб. </a:t>
            </a:r>
            <a:endParaRPr kumimoji="0" lang="ru-RU" sz="2800" b="1" i="0" u="none" strike="noStrike" kern="1200" cap="none" spc="0" normalizeH="0" baseline="0" noProof="0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323528" y="3194953"/>
            <a:ext cx="4458673" cy="369179"/>
          </a:xfrm>
          <a:custGeom>
            <a:avLst/>
            <a:gdLst>
              <a:gd name="connsiteX0" fmla="*/ 0 w 3768079"/>
              <a:gd name="connsiteY0" fmla="*/ 53764 h 537642"/>
              <a:gd name="connsiteX1" fmla="*/ 15747 w 3768079"/>
              <a:gd name="connsiteY1" fmla="*/ 15747 h 537642"/>
              <a:gd name="connsiteX2" fmla="*/ 53764 w 3768079"/>
              <a:gd name="connsiteY2" fmla="*/ 0 h 537642"/>
              <a:gd name="connsiteX3" fmla="*/ 3714315 w 3768079"/>
              <a:gd name="connsiteY3" fmla="*/ 0 h 537642"/>
              <a:gd name="connsiteX4" fmla="*/ 3752332 w 3768079"/>
              <a:gd name="connsiteY4" fmla="*/ 15747 h 537642"/>
              <a:gd name="connsiteX5" fmla="*/ 3768079 w 3768079"/>
              <a:gd name="connsiteY5" fmla="*/ 53764 h 537642"/>
              <a:gd name="connsiteX6" fmla="*/ 3768079 w 3768079"/>
              <a:gd name="connsiteY6" fmla="*/ 483878 h 537642"/>
              <a:gd name="connsiteX7" fmla="*/ 3752332 w 3768079"/>
              <a:gd name="connsiteY7" fmla="*/ 521895 h 537642"/>
              <a:gd name="connsiteX8" fmla="*/ 3714315 w 3768079"/>
              <a:gd name="connsiteY8" fmla="*/ 537642 h 537642"/>
              <a:gd name="connsiteX9" fmla="*/ 53764 w 3768079"/>
              <a:gd name="connsiteY9" fmla="*/ 537642 h 537642"/>
              <a:gd name="connsiteX10" fmla="*/ 15747 w 3768079"/>
              <a:gd name="connsiteY10" fmla="*/ 521895 h 537642"/>
              <a:gd name="connsiteX11" fmla="*/ 0 w 3768079"/>
              <a:gd name="connsiteY11" fmla="*/ 483878 h 537642"/>
              <a:gd name="connsiteX12" fmla="*/ 0 w 3768079"/>
              <a:gd name="connsiteY12" fmla="*/ 53764 h 53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68079" h="537642">
                <a:moveTo>
                  <a:pt x="0" y="53764"/>
                </a:moveTo>
                <a:cubicBezTo>
                  <a:pt x="0" y="39505"/>
                  <a:pt x="5664" y="25830"/>
                  <a:pt x="15747" y="15747"/>
                </a:cubicBezTo>
                <a:cubicBezTo>
                  <a:pt x="25830" y="5664"/>
                  <a:pt x="39505" y="0"/>
                  <a:pt x="53764" y="0"/>
                </a:cubicBezTo>
                <a:lnTo>
                  <a:pt x="3714315" y="0"/>
                </a:lnTo>
                <a:cubicBezTo>
                  <a:pt x="3728574" y="0"/>
                  <a:pt x="3742249" y="5664"/>
                  <a:pt x="3752332" y="15747"/>
                </a:cubicBezTo>
                <a:cubicBezTo>
                  <a:pt x="3762415" y="25830"/>
                  <a:pt x="3768079" y="39505"/>
                  <a:pt x="3768079" y="53764"/>
                </a:cubicBezTo>
                <a:lnTo>
                  <a:pt x="3768079" y="483878"/>
                </a:lnTo>
                <a:cubicBezTo>
                  <a:pt x="3768079" y="498137"/>
                  <a:pt x="3762415" y="511812"/>
                  <a:pt x="3752332" y="521895"/>
                </a:cubicBezTo>
                <a:cubicBezTo>
                  <a:pt x="3742249" y="531978"/>
                  <a:pt x="3728574" y="537642"/>
                  <a:pt x="3714315" y="537642"/>
                </a:cubicBezTo>
                <a:lnTo>
                  <a:pt x="53764" y="537642"/>
                </a:lnTo>
                <a:cubicBezTo>
                  <a:pt x="39505" y="537642"/>
                  <a:pt x="25830" y="531978"/>
                  <a:pt x="15747" y="521895"/>
                </a:cubicBezTo>
                <a:cubicBezTo>
                  <a:pt x="5664" y="511812"/>
                  <a:pt x="0" y="498137"/>
                  <a:pt x="0" y="483878"/>
                </a:cubicBezTo>
                <a:lnTo>
                  <a:pt x="0" y="53764"/>
                </a:lnTo>
                <a:close/>
              </a:path>
            </a:pathLst>
          </a:custGeom>
          <a:solidFill>
            <a:srgbClr val="1D5F0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49530" rIns="49530" bIns="4953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/>
              <a:t>Охрана окружающей среды 10,0 (0,1%)</a:t>
            </a:r>
            <a:endParaRPr lang="ru-RU" sz="1400" b="1" dirty="0"/>
          </a:p>
        </p:txBody>
      </p:sp>
      <p:sp>
        <p:nvSpPr>
          <p:cNvPr id="25" name="Полилиния 24"/>
          <p:cNvSpPr>
            <a:spLocks/>
          </p:cNvSpPr>
          <p:nvPr/>
        </p:nvSpPr>
        <p:spPr>
          <a:xfrm>
            <a:off x="323528" y="4491098"/>
            <a:ext cx="4458673" cy="360039"/>
          </a:xfrm>
          <a:custGeom>
            <a:avLst/>
            <a:gdLst>
              <a:gd name="connsiteX0" fmla="*/ 0 w 3768079"/>
              <a:gd name="connsiteY0" fmla="*/ 53764 h 537642"/>
              <a:gd name="connsiteX1" fmla="*/ 15747 w 3768079"/>
              <a:gd name="connsiteY1" fmla="*/ 15747 h 537642"/>
              <a:gd name="connsiteX2" fmla="*/ 53764 w 3768079"/>
              <a:gd name="connsiteY2" fmla="*/ 0 h 537642"/>
              <a:gd name="connsiteX3" fmla="*/ 3714315 w 3768079"/>
              <a:gd name="connsiteY3" fmla="*/ 0 h 537642"/>
              <a:gd name="connsiteX4" fmla="*/ 3752332 w 3768079"/>
              <a:gd name="connsiteY4" fmla="*/ 15747 h 537642"/>
              <a:gd name="connsiteX5" fmla="*/ 3768079 w 3768079"/>
              <a:gd name="connsiteY5" fmla="*/ 53764 h 537642"/>
              <a:gd name="connsiteX6" fmla="*/ 3768079 w 3768079"/>
              <a:gd name="connsiteY6" fmla="*/ 483878 h 537642"/>
              <a:gd name="connsiteX7" fmla="*/ 3752332 w 3768079"/>
              <a:gd name="connsiteY7" fmla="*/ 521895 h 537642"/>
              <a:gd name="connsiteX8" fmla="*/ 3714315 w 3768079"/>
              <a:gd name="connsiteY8" fmla="*/ 537642 h 537642"/>
              <a:gd name="connsiteX9" fmla="*/ 53764 w 3768079"/>
              <a:gd name="connsiteY9" fmla="*/ 537642 h 537642"/>
              <a:gd name="connsiteX10" fmla="*/ 15747 w 3768079"/>
              <a:gd name="connsiteY10" fmla="*/ 521895 h 537642"/>
              <a:gd name="connsiteX11" fmla="*/ 0 w 3768079"/>
              <a:gd name="connsiteY11" fmla="*/ 483878 h 537642"/>
              <a:gd name="connsiteX12" fmla="*/ 0 w 3768079"/>
              <a:gd name="connsiteY12" fmla="*/ 53764 h 53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68079" h="537642">
                <a:moveTo>
                  <a:pt x="0" y="53764"/>
                </a:moveTo>
                <a:cubicBezTo>
                  <a:pt x="0" y="39505"/>
                  <a:pt x="5664" y="25830"/>
                  <a:pt x="15747" y="15747"/>
                </a:cubicBezTo>
                <a:cubicBezTo>
                  <a:pt x="25830" y="5664"/>
                  <a:pt x="39505" y="0"/>
                  <a:pt x="53764" y="0"/>
                </a:cubicBezTo>
                <a:lnTo>
                  <a:pt x="3714315" y="0"/>
                </a:lnTo>
                <a:cubicBezTo>
                  <a:pt x="3728574" y="0"/>
                  <a:pt x="3742249" y="5664"/>
                  <a:pt x="3752332" y="15747"/>
                </a:cubicBezTo>
                <a:cubicBezTo>
                  <a:pt x="3762415" y="25830"/>
                  <a:pt x="3768079" y="39505"/>
                  <a:pt x="3768079" y="53764"/>
                </a:cubicBezTo>
                <a:lnTo>
                  <a:pt x="3768079" y="483878"/>
                </a:lnTo>
                <a:cubicBezTo>
                  <a:pt x="3768079" y="498137"/>
                  <a:pt x="3762415" y="511812"/>
                  <a:pt x="3752332" y="521895"/>
                </a:cubicBezTo>
                <a:cubicBezTo>
                  <a:pt x="3742249" y="531978"/>
                  <a:pt x="3728574" y="537642"/>
                  <a:pt x="3714315" y="537642"/>
                </a:cubicBezTo>
                <a:lnTo>
                  <a:pt x="53764" y="537642"/>
                </a:lnTo>
                <a:cubicBezTo>
                  <a:pt x="39505" y="537642"/>
                  <a:pt x="25830" y="531978"/>
                  <a:pt x="15747" y="521895"/>
                </a:cubicBezTo>
                <a:cubicBezTo>
                  <a:pt x="5664" y="511812"/>
                  <a:pt x="0" y="498137"/>
                  <a:pt x="0" y="483878"/>
                </a:cubicBezTo>
                <a:lnTo>
                  <a:pt x="0" y="53764"/>
                </a:lnTo>
                <a:close/>
              </a:path>
            </a:pathLst>
          </a:custGeom>
          <a:solidFill>
            <a:srgbClr val="33CC3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000" tIns="288000" rIns="360000" bIns="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/>
              <a:t>Социальная политика 900,9 (5,6%)</a:t>
            </a:r>
            <a:endParaRPr lang="ru-RU" sz="1400" b="1" kern="1200" dirty="0"/>
          </a:p>
          <a:p>
            <a:pPr marL="57150" lvl="1" indent="-57150" algn="ctr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1400" b="1" kern="1200" dirty="0"/>
          </a:p>
        </p:txBody>
      </p:sp>
      <p:sp>
        <p:nvSpPr>
          <p:cNvPr id="26" name="Полилиния 25"/>
          <p:cNvSpPr/>
          <p:nvPr/>
        </p:nvSpPr>
        <p:spPr>
          <a:xfrm>
            <a:off x="323528" y="5859249"/>
            <a:ext cx="4458673" cy="378063"/>
          </a:xfrm>
          <a:custGeom>
            <a:avLst/>
            <a:gdLst>
              <a:gd name="connsiteX0" fmla="*/ 0 w 3768079"/>
              <a:gd name="connsiteY0" fmla="*/ 53764 h 537642"/>
              <a:gd name="connsiteX1" fmla="*/ 15747 w 3768079"/>
              <a:gd name="connsiteY1" fmla="*/ 15747 h 537642"/>
              <a:gd name="connsiteX2" fmla="*/ 53764 w 3768079"/>
              <a:gd name="connsiteY2" fmla="*/ 0 h 537642"/>
              <a:gd name="connsiteX3" fmla="*/ 3714315 w 3768079"/>
              <a:gd name="connsiteY3" fmla="*/ 0 h 537642"/>
              <a:gd name="connsiteX4" fmla="*/ 3752332 w 3768079"/>
              <a:gd name="connsiteY4" fmla="*/ 15747 h 537642"/>
              <a:gd name="connsiteX5" fmla="*/ 3768079 w 3768079"/>
              <a:gd name="connsiteY5" fmla="*/ 53764 h 537642"/>
              <a:gd name="connsiteX6" fmla="*/ 3768079 w 3768079"/>
              <a:gd name="connsiteY6" fmla="*/ 483878 h 537642"/>
              <a:gd name="connsiteX7" fmla="*/ 3752332 w 3768079"/>
              <a:gd name="connsiteY7" fmla="*/ 521895 h 537642"/>
              <a:gd name="connsiteX8" fmla="*/ 3714315 w 3768079"/>
              <a:gd name="connsiteY8" fmla="*/ 537642 h 537642"/>
              <a:gd name="connsiteX9" fmla="*/ 53764 w 3768079"/>
              <a:gd name="connsiteY9" fmla="*/ 537642 h 537642"/>
              <a:gd name="connsiteX10" fmla="*/ 15747 w 3768079"/>
              <a:gd name="connsiteY10" fmla="*/ 521895 h 537642"/>
              <a:gd name="connsiteX11" fmla="*/ 0 w 3768079"/>
              <a:gd name="connsiteY11" fmla="*/ 483878 h 537642"/>
              <a:gd name="connsiteX12" fmla="*/ 0 w 3768079"/>
              <a:gd name="connsiteY12" fmla="*/ 53764 h 53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68079" h="537642">
                <a:moveTo>
                  <a:pt x="0" y="53764"/>
                </a:moveTo>
                <a:cubicBezTo>
                  <a:pt x="0" y="39505"/>
                  <a:pt x="5664" y="25830"/>
                  <a:pt x="15747" y="15747"/>
                </a:cubicBezTo>
                <a:cubicBezTo>
                  <a:pt x="25830" y="5664"/>
                  <a:pt x="39505" y="0"/>
                  <a:pt x="53764" y="0"/>
                </a:cubicBezTo>
                <a:lnTo>
                  <a:pt x="3714315" y="0"/>
                </a:lnTo>
                <a:cubicBezTo>
                  <a:pt x="3728574" y="0"/>
                  <a:pt x="3742249" y="5664"/>
                  <a:pt x="3752332" y="15747"/>
                </a:cubicBezTo>
                <a:cubicBezTo>
                  <a:pt x="3762415" y="25830"/>
                  <a:pt x="3768079" y="39505"/>
                  <a:pt x="3768079" y="53764"/>
                </a:cubicBezTo>
                <a:lnTo>
                  <a:pt x="3768079" y="483878"/>
                </a:lnTo>
                <a:cubicBezTo>
                  <a:pt x="3768079" y="498137"/>
                  <a:pt x="3762415" y="511812"/>
                  <a:pt x="3752332" y="521895"/>
                </a:cubicBezTo>
                <a:cubicBezTo>
                  <a:pt x="3742249" y="531978"/>
                  <a:pt x="3728574" y="537642"/>
                  <a:pt x="3714315" y="537642"/>
                </a:cubicBezTo>
                <a:lnTo>
                  <a:pt x="53764" y="537642"/>
                </a:lnTo>
                <a:cubicBezTo>
                  <a:pt x="39505" y="537642"/>
                  <a:pt x="25830" y="531978"/>
                  <a:pt x="15747" y="521895"/>
                </a:cubicBezTo>
                <a:cubicBezTo>
                  <a:pt x="5664" y="511812"/>
                  <a:pt x="0" y="498137"/>
                  <a:pt x="0" y="483878"/>
                </a:cubicBezTo>
                <a:lnTo>
                  <a:pt x="0" y="5376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000" tIns="49530" rIns="49530" bIns="4953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/>
              <a:t>    Межбюджетные трансферты 1 007 (6,3%)</a:t>
            </a:r>
            <a:endParaRPr lang="ru-RU" sz="1400" b="1" kern="1200" dirty="0"/>
          </a:p>
        </p:txBody>
      </p:sp>
    </p:spTree>
    <p:extLst>
      <p:ext uri="{BB962C8B-B14F-4D97-AF65-F5344CB8AC3E}">
        <p14:creationId xmlns:p14="http://schemas.microsoft.com/office/powerpoint/2010/main" xmlns="" val="389093141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052749"/>
          <a:ext cx="8208912" cy="5472595"/>
        </p:xfrm>
        <a:graphic>
          <a:graphicData uri="http://schemas.openxmlformats.org/drawingml/2006/table">
            <a:tbl>
              <a:tblPr>
                <a:solidFill>
                  <a:srgbClr val="006699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{638B1855-1B75-4FBE-930C-398BA8C253C6}</a:tableStyleId>
              </a:tblPr>
              <a:tblGrid>
                <a:gridCol w="5600831"/>
                <a:gridCol w="1280961"/>
                <a:gridCol w="1327120"/>
              </a:tblGrid>
              <a:tr h="7426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/>
                        <a:t> </a:t>
                      </a:r>
                      <a:r>
                        <a:rPr lang="ru-RU" sz="1600" b="1" u="none" strike="noStrike" dirty="0" smtClean="0"/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план в 2021 году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план в 2022 году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13 235,2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/>
                        <a:t>12 262,8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Управление муниципальными финансами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735,7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905,2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Физическая культура, спорт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570,2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Забота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203,3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204,3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Культура</a:t>
                      </a: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203,5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194,9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85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Развитие молодежной политики, туризма, межнациональных и межконфессиональных отношений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115,6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127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Обеспечение жильем отдельных категорий </a:t>
                      </a:r>
                      <a:r>
                        <a:rPr lang="ru-RU" sz="1200" b="1" u="none" strike="noStrike" dirty="0" smtClean="0"/>
                        <a:t>граждан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145,4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104,7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Развитие малого и среднего предпринимательства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21,9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79,2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Обеспечение благоприятного инвестиционного климата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57,6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60,0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Развитие дорожной инфраструктуры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50,0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50,6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Безопасность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26,8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35,8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Поддержка общественных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18,2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19,2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Развитие рынка наружной </a:t>
                      </a:r>
                      <a:r>
                        <a:rPr lang="ru-RU" sz="1200" b="1" u="none" strike="noStrike" dirty="0" smtClean="0"/>
                        <a:t>рекламы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15,8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16,5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Развитие сельского хозяйства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14,0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15,3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54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Обеспечение устойчивого функционирования и развития коммунальной и инженерной инфраструктуры и повышение </a:t>
                      </a:r>
                      <a:r>
                        <a:rPr lang="ru-RU" sz="1200" b="1" u="none" strike="noStrike" dirty="0" err="1"/>
                        <a:t>энергоэффективности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14,6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Охрана окружающей среды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10,0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10,0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Информационное общество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5,3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5,4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Законопослушное поведение участников дорожного движения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0,8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0,9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Защита прав потребителей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/>
                        <a:t>0,01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0,01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84" marR="7984" marT="79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910" y="0"/>
            <a:ext cx="8501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МУНИЦИПАЛЬНЫЕ ПРОГРАММЫ </a:t>
            </a:r>
            <a:r>
              <a:rPr lang="ru-RU" sz="2400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Всеволожского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МУНИЦИПАЛЬНОГО РАЙОНА</a:t>
            </a:r>
            <a:endParaRPr lang="ru-RU" sz="24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22901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25"/>
          <p:cNvSpPr/>
          <p:nvPr/>
        </p:nvSpPr>
        <p:spPr>
          <a:xfrm>
            <a:off x="4067944" y="2258898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00DA63"/>
          </a:solidFill>
          <a:ln>
            <a:solidFill>
              <a:srgbClr val="00DA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4781754" y="1270736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81754" y="1913678"/>
            <a:ext cx="2857520" cy="357190"/>
          </a:xfrm>
          <a:prstGeom prst="rect">
            <a:avLst/>
          </a:prstGeom>
          <a:solidFill>
            <a:srgbClr val="659A2A"/>
          </a:solidFill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данные 4"/>
          <p:cNvSpPr/>
          <p:nvPr/>
        </p:nvSpPr>
        <p:spPr>
          <a:xfrm>
            <a:off x="4067374" y="2270868"/>
            <a:ext cx="3571900" cy="523220"/>
          </a:xfrm>
          <a:prstGeom prst="flowChartInputOutpu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endParaRPr lang="ru-RU" sz="280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libri Ligh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7374" y="2913810"/>
            <a:ext cx="2857520" cy="35719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данные 10"/>
          <p:cNvSpPr/>
          <p:nvPr/>
        </p:nvSpPr>
        <p:spPr>
          <a:xfrm>
            <a:off x="3352994" y="3271000"/>
            <a:ext cx="3571900" cy="642942"/>
          </a:xfrm>
          <a:prstGeom prst="flowChartInputOutpu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914032" y="5952130"/>
            <a:ext cx="2857520" cy="357190"/>
          </a:xfrm>
          <a:prstGeom prst="rect">
            <a:avLst/>
          </a:prstGeom>
          <a:solidFill>
            <a:srgbClr val="851D1F"/>
          </a:solidFill>
          <a:ln>
            <a:solidFill>
              <a:srgbClr val="851D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alibri Light" pitchFamily="34" charset="0"/>
              </a:rPr>
              <a:t>80,1 млн.руб.</a:t>
            </a:r>
            <a:endParaRPr lang="ru-RU" b="1" dirty="0">
              <a:latin typeface="Calibri Light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44314" y="4924097"/>
            <a:ext cx="2857520" cy="357190"/>
          </a:xfrm>
          <a:prstGeom prst="rect">
            <a:avLst/>
          </a:prstGeom>
          <a:solidFill>
            <a:srgbClr val="CC9B00"/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352994" y="3913942"/>
            <a:ext cx="2857520" cy="357190"/>
          </a:xfrm>
          <a:prstGeom prst="rect">
            <a:avLst/>
          </a:prstGeom>
          <a:solidFill>
            <a:srgbClr val="007FAC"/>
          </a:solidFill>
          <a:ln>
            <a:solidFill>
              <a:srgbClr val="007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716016" y="1106741"/>
            <a:ext cx="401759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Развитие дошкольного образования</a:t>
            </a:r>
            <a:endParaRPr lang="ru-RU" sz="2800" b="1" spc="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52056" y="1898147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4 892,0 млн.руб.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3984" y="2905057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6 305,1 млн.руб.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27920" y="3898411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815,6 млн.руб.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491802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 Light" pitchFamily="34" charset="0"/>
              </a:rPr>
              <a:t>170,0 млн.руб.</a:t>
            </a:r>
            <a:endParaRPr lang="ru-RU" b="1" dirty="0"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512" y="77723"/>
            <a:ext cx="8784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«СОВРЕМЕННОЕ ОБРАЗОВАНИЕ </a:t>
            </a:r>
            <a:endParaRPr lang="en-US" sz="24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В В</a:t>
            </a:r>
            <a:r>
              <a:rPr lang="ru-RU" sz="2400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севоложском 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МУНИЦИПАЛЬНОМ РАЙОНЕ» 12 262,8 МЛН.РУБ.</a:t>
            </a:r>
            <a:endParaRPr lang="ru-RU" sz="24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pic>
        <p:nvPicPr>
          <p:cNvPr id="31" name="Рисунок 30" descr="pngwing.com(25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2852936"/>
            <a:ext cx="3076424" cy="3755586"/>
          </a:xfrm>
          <a:prstGeom prst="rect">
            <a:avLst/>
          </a:prstGeom>
        </p:spPr>
      </p:pic>
      <p:pic>
        <p:nvPicPr>
          <p:cNvPr id="34" name="Рисунок 33" descr="pngwing.com(2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8" y="764704"/>
            <a:ext cx="3635896" cy="3635896"/>
          </a:xfrm>
          <a:prstGeom prst="rect">
            <a:avLst/>
          </a:prstGeom>
        </p:spPr>
      </p:pic>
      <p:pic>
        <p:nvPicPr>
          <p:cNvPr id="35" name="Рисунок 34" descr="pngwing.com(29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115172"/>
            <a:ext cx="1429210" cy="227687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067944" y="2109752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libri Light" pitchFamily="34" charset="0"/>
              </a:rPr>
              <a:t>Развитие общего образования</a:t>
            </a:r>
            <a:endParaRPr lang="ru-RU" sz="2800" b="1" spc="5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Calibri Light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9249" y="3161416"/>
            <a:ext cx="4536504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500" b="1" spc="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Развитие дополнительного образования</a:t>
            </a:r>
            <a:endParaRPr lang="ru-RU" sz="2500" b="1" spc="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637309" y="4283600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99792" y="4125976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Организация отдыха детей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1917229" y="5301237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907704" y="5152091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Calibri Light" pitchFamily="34" charset="0"/>
              </a:rPr>
              <a:t>Прочие расходы в области образования</a:t>
            </a:r>
            <a:endParaRPr lang="ru-RU" sz="2800" b="1" spc="5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85000"/>
                </a:schemeClr>
              </a:solidFill>
              <a:latin typeface="Calibri Light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pngwing.com(4).pn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28589">
            <a:off x="6072199" y="-104166"/>
            <a:ext cx="3734104" cy="391262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11560" y="142852"/>
            <a:ext cx="8021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  <a:t>МП «Развитие физической культуры и спорта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  <a:t>570,2 млн. руб.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051719" y="1468153"/>
          <a:ext cx="5184577" cy="4697151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{AF606853-7671-496A-8E4F-DF71F8EC918B}</a:tableStyleId>
              </a:tblPr>
              <a:tblGrid>
                <a:gridCol w="4422138"/>
                <a:gridCol w="762439"/>
              </a:tblGrid>
              <a:tr h="2840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ru-RU" sz="1400" b="0" u="none" strike="noStrike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Направление </a:t>
                      </a:r>
                      <a:r>
                        <a:rPr lang="ru-RU" sz="1400" b="0" u="none" strike="noStrike" cap="none" spc="50" baseline="0" dirty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расходов</a:t>
                      </a:r>
                      <a:endParaRPr lang="ru-RU" sz="1400" b="0" i="0" u="none" strike="noStrike" cap="none" spc="50" baseline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0" u="none" strike="noStrike" kern="120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400" b="0" u="none" strike="noStrike" kern="1200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млн. р.</a:t>
                      </a:r>
                      <a:endParaRPr lang="ru-RU" sz="1400" b="0" u="none" strike="noStrike" kern="1200" cap="none" spc="50" baseline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15612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Организация и проведение спортивных мероприятий, участие команд района в областных и других мероприятиях, разработка стратегии, концепции развития физической культуры и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спорта, содержание </a:t>
                      </a:r>
                      <a:r>
                        <a:rPr lang="ru-RU" sz="1400" b="1" u="none" strike="noStrike" cap="none" spc="0" baseline="0" dirty="0" smtClean="0">
                          <a:ln>
                            <a:noFill/>
                          </a:ln>
                          <a:effectLst/>
                        </a:rPr>
                        <a:t> о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ткрытых катков,</a:t>
                      </a:r>
                      <a:r>
                        <a:rPr lang="ru-RU" sz="1400" b="1" u="none" strike="noStrike" cap="none" spc="0" baseline="0" dirty="0" smtClean="0">
                          <a:ln>
                            <a:noFill/>
                          </a:ln>
                          <a:effectLst/>
                        </a:rPr>
                        <a:t> лыжных трасс и др.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22,2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402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Финансовое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обеспечение </a:t>
                      </a: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деятельности МАУ "Всеволожский центр физической культуры и спорта"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60,9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39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Финансовое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обеспечение </a:t>
                      </a: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деятельности спортивной школы олимпийского резерва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166,2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139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Укрепление МТБ учреждений физической культуры и спорта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5,2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279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Ремонт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спортивных объектов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173,9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01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Строительство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ФОК </a:t>
                      </a: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г. Всеволожск 4 Линия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139,8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720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Обеспечение уровня финансирования организаций, осуществляющих спортивную подготовку в соответствии с требованиями федеральных стандартов спортивной подготовки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2,0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kern="120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u="none" strike="noStrike" kern="1200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kern="1200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570,2 </a:t>
                      </a:r>
                      <a:r>
                        <a:rPr lang="ru-RU" sz="1400" b="0" u="none" strike="noStrike" kern="120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9" name="Рисунок 18" descr="pngwing.com(3)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80528" y="3717032"/>
            <a:ext cx="2539991" cy="325556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061442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0" y="129449"/>
            <a:ext cx="8925006" cy="1214446"/>
          </a:xfrm>
          <a:prstGeom prst="flowChartProcess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44600">
              <a:spcBef>
                <a:spcPct val="0"/>
              </a:spcBef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«Забота» во Всеволожском</a:t>
            </a:r>
            <a:r>
              <a:rPr lang="ru-RU" sz="2800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муниципальном районе </a:t>
            </a:r>
          </a:p>
          <a:p>
            <a:pPr algn="ctr" defTabSz="1244600">
              <a:spcBef>
                <a:spcPct val="0"/>
              </a:spcBef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 204,3 млн. руб.</a:t>
            </a:r>
          </a:p>
          <a:p>
            <a:pPr algn="ctr"/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9552" y="1412776"/>
          <a:ext cx="4680520" cy="4981976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3591540"/>
                <a:gridCol w="1088980"/>
              </a:tblGrid>
              <a:tr h="26328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/>
                        <a:t>направление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/>
                        <a:t>сумма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4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Доплаты к пенсиям муниципальных служащих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48,0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7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Осуществление отдельных государственных полномочий Ленинградской области </a:t>
                      </a:r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по социальной </a:t>
                      </a:r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поддержке детей-сирот и детей, оставшихся без попечения родителей за счет средств областного бюджета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145,7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83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Меры социальной поддержки, предоставляемые детям - сиротам, детям, оставшимся без попечения родителей, за счет средств местного бюджета (оплата услуг банка)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0,2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Выплаты почетным гражданам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9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Повышение уровня жизни семей с несовершеннолетними детьми, пожилых людей, инвалидов и граждан, попавших в трудную жизненную ситуацию, создание условий для поддержания стабильного качества жизни граждан Всеволожского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/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9525" marT="9525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/>
                        <a:t>204,3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 descr="pngwing.com(5).pn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5580112" y="836712"/>
            <a:ext cx="3456384" cy="5705872"/>
          </a:xfrm>
          <a:prstGeom prst="rect">
            <a:avLst/>
          </a:prstGeom>
          <a:effectLst>
            <a:glow rad="101600">
              <a:srgbClr val="FF9999">
                <a:alpha val="60000"/>
              </a:srgbClr>
            </a:glow>
          </a:effectLst>
        </p:spPr>
      </p:pic>
    </p:spTree>
    <p:extLst>
      <p:ext uri="{BB962C8B-B14F-4D97-AF65-F5344CB8AC3E}">
        <p14:creationId xmlns="" xmlns:p14="http://schemas.microsoft.com/office/powerpoint/2010/main" val="322564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ngwing.com(7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4392488" cy="5976664"/>
          </a:xfrm>
          <a:prstGeom prst="rect">
            <a:avLst/>
          </a:prstGeom>
        </p:spPr>
      </p:pic>
      <p:pic>
        <p:nvPicPr>
          <p:cNvPr id="12" name="Рисунок 11" descr="pngwing.com(6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628800"/>
            <a:ext cx="3633194" cy="38065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3900" y="140427"/>
            <a:ext cx="597666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«КУЛЬТУРА» в 2022 году 194,9 млн. руб.</a:t>
            </a:r>
          </a:p>
          <a:p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79512" y="764704"/>
            <a:ext cx="8784976" cy="5760640"/>
            <a:chOff x="179512" y="764704"/>
            <a:chExt cx="8784976" cy="5760640"/>
          </a:xfrm>
        </p:grpSpPr>
        <p:sp>
          <p:nvSpPr>
            <p:cNvPr id="15" name="Полилиния 14"/>
            <p:cNvSpPr/>
            <p:nvPr/>
          </p:nvSpPr>
          <p:spPr>
            <a:xfrm>
              <a:off x="5076057" y="764704"/>
              <a:ext cx="3888431" cy="748447"/>
            </a:xfrm>
            <a:custGeom>
              <a:avLst/>
              <a:gdLst>
                <a:gd name="connsiteX0" fmla="*/ 0 w 5184575"/>
                <a:gd name="connsiteY0" fmla="*/ 105159 h 630944"/>
                <a:gd name="connsiteX1" fmla="*/ 30800 w 5184575"/>
                <a:gd name="connsiteY1" fmla="*/ 30800 h 630944"/>
                <a:gd name="connsiteX2" fmla="*/ 105159 w 5184575"/>
                <a:gd name="connsiteY2" fmla="*/ 0 h 630944"/>
                <a:gd name="connsiteX3" fmla="*/ 5079416 w 5184575"/>
                <a:gd name="connsiteY3" fmla="*/ 0 h 630944"/>
                <a:gd name="connsiteX4" fmla="*/ 5153775 w 5184575"/>
                <a:gd name="connsiteY4" fmla="*/ 30800 h 630944"/>
                <a:gd name="connsiteX5" fmla="*/ 5184575 w 5184575"/>
                <a:gd name="connsiteY5" fmla="*/ 105159 h 630944"/>
                <a:gd name="connsiteX6" fmla="*/ 5184575 w 5184575"/>
                <a:gd name="connsiteY6" fmla="*/ 525785 h 630944"/>
                <a:gd name="connsiteX7" fmla="*/ 5153775 w 5184575"/>
                <a:gd name="connsiteY7" fmla="*/ 600144 h 630944"/>
                <a:gd name="connsiteX8" fmla="*/ 5079416 w 5184575"/>
                <a:gd name="connsiteY8" fmla="*/ 630944 h 630944"/>
                <a:gd name="connsiteX9" fmla="*/ 105159 w 5184575"/>
                <a:gd name="connsiteY9" fmla="*/ 630944 h 630944"/>
                <a:gd name="connsiteX10" fmla="*/ 30800 w 5184575"/>
                <a:gd name="connsiteY10" fmla="*/ 600144 h 630944"/>
                <a:gd name="connsiteX11" fmla="*/ 0 w 5184575"/>
                <a:gd name="connsiteY11" fmla="*/ 525785 h 630944"/>
                <a:gd name="connsiteX12" fmla="*/ 0 w 5184575"/>
                <a:gd name="connsiteY12" fmla="*/ 105159 h 63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630944">
                  <a:moveTo>
                    <a:pt x="0" y="105159"/>
                  </a:moveTo>
                  <a:cubicBezTo>
                    <a:pt x="0" y="77269"/>
                    <a:pt x="11079" y="50521"/>
                    <a:pt x="30800" y="30800"/>
                  </a:cubicBezTo>
                  <a:cubicBezTo>
                    <a:pt x="50521" y="11079"/>
                    <a:pt x="77269" y="0"/>
                    <a:pt x="105159" y="0"/>
                  </a:cubicBezTo>
                  <a:lnTo>
                    <a:pt x="5079416" y="0"/>
                  </a:lnTo>
                  <a:cubicBezTo>
                    <a:pt x="5107306" y="0"/>
                    <a:pt x="5134054" y="11079"/>
                    <a:pt x="5153775" y="30800"/>
                  </a:cubicBezTo>
                  <a:cubicBezTo>
                    <a:pt x="5173496" y="50521"/>
                    <a:pt x="5184575" y="77269"/>
                    <a:pt x="5184575" y="105159"/>
                  </a:cubicBezTo>
                  <a:lnTo>
                    <a:pt x="5184575" y="525785"/>
                  </a:lnTo>
                  <a:cubicBezTo>
                    <a:pt x="5184575" y="553675"/>
                    <a:pt x="5173496" y="580423"/>
                    <a:pt x="5153775" y="600144"/>
                  </a:cubicBezTo>
                  <a:cubicBezTo>
                    <a:pt x="5134054" y="619865"/>
                    <a:pt x="5107306" y="630944"/>
                    <a:pt x="5079416" y="630944"/>
                  </a:cubicBezTo>
                  <a:lnTo>
                    <a:pt x="105159" y="630944"/>
                  </a:lnTo>
                  <a:cubicBezTo>
                    <a:pt x="77269" y="630944"/>
                    <a:pt x="50521" y="619865"/>
                    <a:pt x="30800" y="600144"/>
                  </a:cubicBezTo>
                  <a:cubicBezTo>
                    <a:pt x="11079" y="580423"/>
                    <a:pt x="0" y="553675"/>
                    <a:pt x="0" y="525785"/>
                  </a:cubicBezTo>
                  <a:lnTo>
                    <a:pt x="0" y="105159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60" tIns="91760" rIns="91760" bIns="917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baseline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Обеспечение деятельности МКУ «Межпоселенческая библиотека» - 37,2 млн. руб.</a:t>
              </a:r>
              <a:endParaRPr lang="ru-RU" sz="1600" b="1" kern="120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79512" y="1772816"/>
              <a:ext cx="5184575" cy="822349"/>
            </a:xfrm>
            <a:custGeom>
              <a:avLst/>
              <a:gdLst>
                <a:gd name="connsiteX0" fmla="*/ 0 w 5184575"/>
                <a:gd name="connsiteY0" fmla="*/ 155379 h 932253"/>
                <a:gd name="connsiteX1" fmla="*/ 45510 w 5184575"/>
                <a:gd name="connsiteY1" fmla="*/ 45509 h 932253"/>
                <a:gd name="connsiteX2" fmla="*/ 155380 w 5184575"/>
                <a:gd name="connsiteY2" fmla="*/ 0 h 932253"/>
                <a:gd name="connsiteX3" fmla="*/ 5029196 w 5184575"/>
                <a:gd name="connsiteY3" fmla="*/ 0 h 932253"/>
                <a:gd name="connsiteX4" fmla="*/ 5139066 w 5184575"/>
                <a:gd name="connsiteY4" fmla="*/ 45510 h 932253"/>
                <a:gd name="connsiteX5" fmla="*/ 5184575 w 5184575"/>
                <a:gd name="connsiteY5" fmla="*/ 155380 h 932253"/>
                <a:gd name="connsiteX6" fmla="*/ 5184575 w 5184575"/>
                <a:gd name="connsiteY6" fmla="*/ 776874 h 932253"/>
                <a:gd name="connsiteX7" fmla="*/ 5139066 w 5184575"/>
                <a:gd name="connsiteY7" fmla="*/ 886744 h 932253"/>
                <a:gd name="connsiteX8" fmla="*/ 5029196 w 5184575"/>
                <a:gd name="connsiteY8" fmla="*/ 932253 h 932253"/>
                <a:gd name="connsiteX9" fmla="*/ 155379 w 5184575"/>
                <a:gd name="connsiteY9" fmla="*/ 932253 h 932253"/>
                <a:gd name="connsiteX10" fmla="*/ 45509 w 5184575"/>
                <a:gd name="connsiteY10" fmla="*/ 886743 h 932253"/>
                <a:gd name="connsiteX11" fmla="*/ 0 w 5184575"/>
                <a:gd name="connsiteY11" fmla="*/ 776873 h 932253"/>
                <a:gd name="connsiteX12" fmla="*/ 0 w 5184575"/>
                <a:gd name="connsiteY12" fmla="*/ 155379 h 93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932253">
                  <a:moveTo>
                    <a:pt x="0" y="155379"/>
                  </a:moveTo>
                  <a:cubicBezTo>
                    <a:pt x="0" y="114170"/>
                    <a:pt x="16370" y="74649"/>
                    <a:pt x="45510" y="45509"/>
                  </a:cubicBezTo>
                  <a:cubicBezTo>
                    <a:pt x="74649" y="16370"/>
                    <a:pt x="114171" y="0"/>
                    <a:pt x="155380" y="0"/>
                  </a:cubicBezTo>
                  <a:lnTo>
                    <a:pt x="5029196" y="0"/>
                  </a:lnTo>
                  <a:cubicBezTo>
                    <a:pt x="5070405" y="0"/>
                    <a:pt x="5109926" y="16370"/>
                    <a:pt x="5139066" y="45510"/>
                  </a:cubicBezTo>
                  <a:cubicBezTo>
                    <a:pt x="5168205" y="74649"/>
                    <a:pt x="5184575" y="114171"/>
                    <a:pt x="5184575" y="155380"/>
                  </a:cubicBezTo>
                  <a:lnTo>
                    <a:pt x="5184575" y="776874"/>
                  </a:lnTo>
                  <a:cubicBezTo>
                    <a:pt x="5184575" y="818083"/>
                    <a:pt x="5168205" y="857604"/>
                    <a:pt x="5139066" y="886744"/>
                  </a:cubicBezTo>
                  <a:cubicBezTo>
                    <a:pt x="5109927" y="915883"/>
                    <a:pt x="5070405" y="932253"/>
                    <a:pt x="5029196" y="932253"/>
                  </a:cubicBezTo>
                  <a:lnTo>
                    <a:pt x="155379" y="932253"/>
                  </a:lnTo>
                  <a:cubicBezTo>
                    <a:pt x="114170" y="932253"/>
                    <a:pt x="74649" y="915883"/>
                    <a:pt x="45509" y="886743"/>
                  </a:cubicBezTo>
                  <a:cubicBezTo>
                    <a:pt x="16370" y="857604"/>
                    <a:pt x="0" y="818082"/>
                    <a:pt x="0" y="776873"/>
                  </a:cubicBezTo>
                  <a:lnTo>
                    <a:pt x="0" y="155379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527071"/>
                <a:satOff val="4259"/>
                <a:lumOff val="-5216"/>
                <a:alphaOff val="0"/>
              </a:schemeClr>
            </a:fillRef>
            <a:effectRef idx="0">
              <a:schemeClr val="accent2">
                <a:hueOff val="-2527071"/>
                <a:satOff val="4259"/>
                <a:lumOff val="-52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469" tIns="106469" rIns="106469" bIns="106469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Обеспечение деятельности АМУ "КДЦ"Южный - 60,4 млн. руб.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79512" y="2744926"/>
              <a:ext cx="5184575" cy="779686"/>
            </a:xfrm>
            <a:custGeom>
              <a:avLst/>
              <a:gdLst>
                <a:gd name="connsiteX0" fmla="*/ 0 w 5184575"/>
                <a:gd name="connsiteY0" fmla="*/ 129950 h 779686"/>
                <a:gd name="connsiteX1" fmla="*/ 38062 w 5184575"/>
                <a:gd name="connsiteY1" fmla="*/ 38061 h 779686"/>
                <a:gd name="connsiteX2" fmla="*/ 129951 w 5184575"/>
                <a:gd name="connsiteY2" fmla="*/ 0 h 779686"/>
                <a:gd name="connsiteX3" fmla="*/ 5054625 w 5184575"/>
                <a:gd name="connsiteY3" fmla="*/ 0 h 779686"/>
                <a:gd name="connsiteX4" fmla="*/ 5146514 w 5184575"/>
                <a:gd name="connsiteY4" fmla="*/ 38062 h 779686"/>
                <a:gd name="connsiteX5" fmla="*/ 5184575 w 5184575"/>
                <a:gd name="connsiteY5" fmla="*/ 129951 h 779686"/>
                <a:gd name="connsiteX6" fmla="*/ 5184575 w 5184575"/>
                <a:gd name="connsiteY6" fmla="*/ 649736 h 779686"/>
                <a:gd name="connsiteX7" fmla="*/ 5146513 w 5184575"/>
                <a:gd name="connsiteY7" fmla="*/ 741625 h 779686"/>
                <a:gd name="connsiteX8" fmla="*/ 5054624 w 5184575"/>
                <a:gd name="connsiteY8" fmla="*/ 779686 h 779686"/>
                <a:gd name="connsiteX9" fmla="*/ 129950 w 5184575"/>
                <a:gd name="connsiteY9" fmla="*/ 779686 h 779686"/>
                <a:gd name="connsiteX10" fmla="*/ 38061 w 5184575"/>
                <a:gd name="connsiteY10" fmla="*/ 741624 h 779686"/>
                <a:gd name="connsiteX11" fmla="*/ 0 w 5184575"/>
                <a:gd name="connsiteY11" fmla="*/ 649735 h 779686"/>
                <a:gd name="connsiteX12" fmla="*/ 0 w 5184575"/>
                <a:gd name="connsiteY12" fmla="*/ 129950 h 77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779686">
                  <a:moveTo>
                    <a:pt x="0" y="129950"/>
                  </a:moveTo>
                  <a:cubicBezTo>
                    <a:pt x="0" y="95485"/>
                    <a:pt x="13691" y="62432"/>
                    <a:pt x="38062" y="38061"/>
                  </a:cubicBezTo>
                  <a:cubicBezTo>
                    <a:pt x="62432" y="13691"/>
                    <a:pt x="95486" y="0"/>
                    <a:pt x="129951" y="0"/>
                  </a:cubicBezTo>
                  <a:lnTo>
                    <a:pt x="5054625" y="0"/>
                  </a:lnTo>
                  <a:cubicBezTo>
                    <a:pt x="5089090" y="0"/>
                    <a:pt x="5122143" y="13691"/>
                    <a:pt x="5146514" y="38062"/>
                  </a:cubicBezTo>
                  <a:cubicBezTo>
                    <a:pt x="5170884" y="62432"/>
                    <a:pt x="5184575" y="95486"/>
                    <a:pt x="5184575" y="129951"/>
                  </a:cubicBezTo>
                  <a:lnTo>
                    <a:pt x="5184575" y="649736"/>
                  </a:lnTo>
                  <a:cubicBezTo>
                    <a:pt x="5184575" y="684201"/>
                    <a:pt x="5170884" y="717254"/>
                    <a:pt x="5146513" y="741625"/>
                  </a:cubicBezTo>
                  <a:cubicBezTo>
                    <a:pt x="5122143" y="765995"/>
                    <a:pt x="5089089" y="779686"/>
                    <a:pt x="5054624" y="779686"/>
                  </a:cubicBezTo>
                  <a:lnTo>
                    <a:pt x="129950" y="779686"/>
                  </a:lnTo>
                  <a:cubicBezTo>
                    <a:pt x="95485" y="779686"/>
                    <a:pt x="62432" y="765995"/>
                    <a:pt x="38061" y="741624"/>
                  </a:cubicBezTo>
                  <a:cubicBezTo>
                    <a:pt x="13691" y="717254"/>
                    <a:pt x="0" y="684200"/>
                    <a:pt x="0" y="649735"/>
                  </a:cubicBezTo>
                  <a:lnTo>
                    <a:pt x="0" y="129950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5054142"/>
                <a:satOff val="8519"/>
                <a:lumOff val="-10432"/>
                <a:alphaOff val="0"/>
              </a:schemeClr>
            </a:fillRef>
            <a:effectRef idx="0">
              <a:schemeClr val="accent2">
                <a:hueOff val="-5054142"/>
                <a:satOff val="8519"/>
                <a:lumOff val="-104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21" tIns="99021" rIns="99021" bIns="99021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Проведение районных конкурсов и фестивалей самодеятельного творчества - 45,0 млн. руб.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76057" y="5783254"/>
              <a:ext cx="3816424" cy="742090"/>
            </a:xfrm>
            <a:custGeom>
              <a:avLst/>
              <a:gdLst>
                <a:gd name="connsiteX0" fmla="*/ 0 w 5184575"/>
                <a:gd name="connsiteY0" fmla="*/ 106868 h 641195"/>
                <a:gd name="connsiteX1" fmla="*/ 31301 w 5184575"/>
                <a:gd name="connsiteY1" fmla="*/ 31301 h 641195"/>
                <a:gd name="connsiteX2" fmla="*/ 106868 w 5184575"/>
                <a:gd name="connsiteY2" fmla="*/ 0 h 641195"/>
                <a:gd name="connsiteX3" fmla="*/ 5077707 w 5184575"/>
                <a:gd name="connsiteY3" fmla="*/ 0 h 641195"/>
                <a:gd name="connsiteX4" fmla="*/ 5153274 w 5184575"/>
                <a:gd name="connsiteY4" fmla="*/ 31301 h 641195"/>
                <a:gd name="connsiteX5" fmla="*/ 5184575 w 5184575"/>
                <a:gd name="connsiteY5" fmla="*/ 106868 h 641195"/>
                <a:gd name="connsiteX6" fmla="*/ 5184575 w 5184575"/>
                <a:gd name="connsiteY6" fmla="*/ 534327 h 641195"/>
                <a:gd name="connsiteX7" fmla="*/ 5153274 w 5184575"/>
                <a:gd name="connsiteY7" fmla="*/ 609894 h 641195"/>
                <a:gd name="connsiteX8" fmla="*/ 5077707 w 5184575"/>
                <a:gd name="connsiteY8" fmla="*/ 641195 h 641195"/>
                <a:gd name="connsiteX9" fmla="*/ 106868 w 5184575"/>
                <a:gd name="connsiteY9" fmla="*/ 641195 h 641195"/>
                <a:gd name="connsiteX10" fmla="*/ 31301 w 5184575"/>
                <a:gd name="connsiteY10" fmla="*/ 609894 h 641195"/>
                <a:gd name="connsiteX11" fmla="*/ 0 w 5184575"/>
                <a:gd name="connsiteY11" fmla="*/ 534327 h 641195"/>
                <a:gd name="connsiteX12" fmla="*/ 0 w 5184575"/>
                <a:gd name="connsiteY12" fmla="*/ 106868 h 64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641195">
                  <a:moveTo>
                    <a:pt x="0" y="106868"/>
                  </a:moveTo>
                  <a:cubicBezTo>
                    <a:pt x="0" y="78525"/>
                    <a:pt x="11259" y="51343"/>
                    <a:pt x="31301" y="31301"/>
                  </a:cubicBezTo>
                  <a:cubicBezTo>
                    <a:pt x="51343" y="11259"/>
                    <a:pt x="78525" y="0"/>
                    <a:pt x="106868" y="0"/>
                  </a:cubicBezTo>
                  <a:lnTo>
                    <a:pt x="5077707" y="0"/>
                  </a:lnTo>
                  <a:cubicBezTo>
                    <a:pt x="5106050" y="0"/>
                    <a:pt x="5133232" y="11259"/>
                    <a:pt x="5153274" y="31301"/>
                  </a:cubicBezTo>
                  <a:cubicBezTo>
                    <a:pt x="5173316" y="51343"/>
                    <a:pt x="5184575" y="78525"/>
                    <a:pt x="5184575" y="106868"/>
                  </a:cubicBezTo>
                  <a:lnTo>
                    <a:pt x="5184575" y="534327"/>
                  </a:lnTo>
                  <a:cubicBezTo>
                    <a:pt x="5184575" y="562670"/>
                    <a:pt x="5173316" y="589852"/>
                    <a:pt x="5153274" y="609894"/>
                  </a:cubicBezTo>
                  <a:cubicBezTo>
                    <a:pt x="5133232" y="629936"/>
                    <a:pt x="5106050" y="641195"/>
                    <a:pt x="5077707" y="641195"/>
                  </a:cubicBezTo>
                  <a:lnTo>
                    <a:pt x="106868" y="641195"/>
                  </a:lnTo>
                  <a:cubicBezTo>
                    <a:pt x="78525" y="641195"/>
                    <a:pt x="51343" y="629936"/>
                    <a:pt x="31301" y="609894"/>
                  </a:cubicBezTo>
                  <a:cubicBezTo>
                    <a:pt x="11259" y="589852"/>
                    <a:pt x="0" y="562670"/>
                    <a:pt x="0" y="534327"/>
                  </a:cubicBezTo>
                  <a:lnTo>
                    <a:pt x="0" y="106868"/>
                  </a:lnTo>
                  <a:close/>
                </a:path>
              </a:pathLst>
            </a:cu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581213"/>
                <a:satOff val="12778"/>
                <a:lumOff val="-15647"/>
                <a:alphaOff val="0"/>
              </a:schemeClr>
            </a:fillRef>
            <a:effectRef idx="0">
              <a:schemeClr val="accent2">
                <a:hueOff val="-7581213"/>
                <a:satOff val="12778"/>
                <a:lumOff val="-156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261" tIns="92261" rIns="92261" bIns="92261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Поддержка учреждений дополнительного образования (ДШИ) – 9,0 млн. руб.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179512" y="3645024"/>
              <a:ext cx="5184575" cy="891320"/>
            </a:xfrm>
            <a:custGeom>
              <a:avLst/>
              <a:gdLst>
                <a:gd name="connsiteX0" fmla="*/ 0 w 5184575"/>
                <a:gd name="connsiteY0" fmla="*/ 148556 h 891320"/>
                <a:gd name="connsiteX1" fmla="*/ 43511 w 5184575"/>
                <a:gd name="connsiteY1" fmla="*/ 43511 h 891320"/>
                <a:gd name="connsiteX2" fmla="*/ 148556 w 5184575"/>
                <a:gd name="connsiteY2" fmla="*/ 0 h 891320"/>
                <a:gd name="connsiteX3" fmla="*/ 5036019 w 5184575"/>
                <a:gd name="connsiteY3" fmla="*/ 0 h 891320"/>
                <a:gd name="connsiteX4" fmla="*/ 5141064 w 5184575"/>
                <a:gd name="connsiteY4" fmla="*/ 43511 h 891320"/>
                <a:gd name="connsiteX5" fmla="*/ 5184575 w 5184575"/>
                <a:gd name="connsiteY5" fmla="*/ 148556 h 891320"/>
                <a:gd name="connsiteX6" fmla="*/ 5184575 w 5184575"/>
                <a:gd name="connsiteY6" fmla="*/ 742764 h 891320"/>
                <a:gd name="connsiteX7" fmla="*/ 5141064 w 5184575"/>
                <a:gd name="connsiteY7" fmla="*/ 847809 h 891320"/>
                <a:gd name="connsiteX8" fmla="*/ 5036019 w 5184575"/>
                <a:gd name="connsiteY8" fmla="*/ 891320 h 891320"/>
                <a:gd name="connsiteX9" fmla="*/ 148556 w 5184575"/>
                <a:gd name="connsiteY9" fmla="*/ 891320 h 891320"/>
                <a:gd name="connsiteX10" fmla="*/ 43511 w 5184575"/>
                <a:gd name="connsiteY10" fmla="*/ 847809 h 891320"/>
                <a:gd name="connsiteX11" fmla="*/ 0 w 5184575"/>
                <a:gd name="connsiteY11" fmla="*/ 742764 h 891320"/>
                <a:gd name="connsiteX12" fmla="*/ 0 w 5184575"/>
                <a:gd name="connsiteY12" fmla="*/ 148556 h 89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891320">
                  <a:moveTo>
                    <a:pt x="0" y="148556"/>
                  </a:moveTo>
                  <a:cubicBezTo>
                    <a:pt x="0" y="109156"/>
                    <a:pt x="15651" y="71371"/>
                    <a:pt x="43511" y="43511"/>
                  </a:cubicBezTo>
                  <a:cubicBezTo>
                    <a:pt x="71371" y="15651"/>
                    <a:pt x="109157" y="0"/>
                    <a:pt x="148556" y="0"/>
                  </a:cubicBezTo>
                  <a:lnTo>
                    <a:pt x="5036019" y="0"/>
                  </a:lnTo>
                  <a:cubicBezTo>
                    <a:pt x="5075419" y="0"/>
                    <a:pt x="5113204" y="15651"/>
                    <a:pt x="5141064" y="43511"/>
                  </a:cubicBezTo>
                  <a:cubicBezTo>
                    <a:pt x="5168924" y="71371"/>
                    <a:pt x="5184575" y="109157"/>
                    <a:pt x="5184575" y="148556"/>
                  </a:cubicBezTo>
                  <a:lnTo>
                    <a:pt x="5184575" y="742764"/>
                  </a:lnTo>
                  <a:cubicBezTo>
                    <a:pt x="5184575" y="782164"/>
                    <a:pt x="5168924" y="819949"/>
                    <a:pt x="5141064" y="847809"/>
                  </a:cubicBezTo>
                  <a:cubicBezTo>
                    <a:pt x="5113204" y="875669"/>
                    <a:pt x="5075419" y="891320"/>
                    <a:pt x="5036019" y="891320"/>
                  </a:cubicBezTo>
                  <a:lnTo>
                    <a:pt x="148556" y="891320"/>
                  </a:lnTo>
                  <a:cubicBezTo>
                    <a:pt x="109156" y="891320"/>
                    <a:pt x="71371" y="875669"/>
                    <a:pt x="43511" y="847809"/>
                  </a:cubicBezTo>
                  <a:cubicBezTo>
                    <a:pt x="15651" y="819949"/>
                    <a:pt x="0" y="782163"/>
                    <a:pt x="0" y="742764"/>
                  </a:cubicBezTo>
                  <a:lnTo>
                    <a:pt x="0" y="148556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0108284"/>
                <a:satOff val="17038"/>
                <a:lumOff val="-20863"/>
                <a:alphaOff val="0"/>
              </a:schemeClr>
            </a:fillRef>
            <a:effectRef idx="0">
              <a:schemeClr val="accent2">
                <a:hueOff val="-10108284"/>
                <a:satOff val="17038"/>
                <a:lumOff val="-208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471" tIns="104471" rIns="104471" bIns="104471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Проведение ремонтных работ в МОУ ДОД "Всеволожская ДШИ" – 9,3 млн. руб.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179512" y="4699274"/>
              <a:ext cx="5184575" cy="973439"/>
            </a:xfrm>
            <a:custGeom>
              <a:avLst/>
              <a:gdLst>
                <a:gd name="connsiteX0" fmla="*/ 0 w 5184575"/>
                <a:gd name="connsiteY0" fmla="*/ 162243 h 973439"/>
                <a:gd name="connsiteX1" fmla="*/ 47520 w 5184575"/>
                <a:gd name="connsiteY1" fmla="*/ 47520 h 973439"/>
                <a:gd name="connsiteX2" fmla="*/ 162243 w 5184575"/>
                <a:gd name="connsiteY2" fmla="*/ 0 h 973439"/>
                <a:gd name="connsiteX3" fmla="*/ 5022332 w 5184575"/>
                <a:gd name="connsiteY3" fmla="*/ 0 h 973439"/>
                <a:gd name="connsiteX4" fmla="*/ 5137055 w 5184575"/>
                <a:gd name="connsiteY4" fmla="*/ 47520 h 973439"/>
                <a:gd name="connsiteX5" fmla="*/ 5184575 w 5184575"/>
                <a:gd name="connsiteY5" fmla="*/ 162243 h 973439"/>
                <a:gd name="connsiteX6" fmla="*/ 5184575 w 5184575"/>
                <a:gd name="connsiteY6" fmla="*/ 811196 h 973439"/>
                <a:gd name="connsiteX7" fmla="*/ 5137055 w 5184575"/>
                <a:gd name="connsiteY7" fmla="*/ 925919 h 973439"/>
                <a:gd name="connsiteX8" fmla="*/ 5022332 w 5184575"/>
                <a:gd name="connsiteY8" fmla="*/ 973439 h 973439"/>
                <a:gd name="connsiteX9" fmla="*/ 162243 w 5184575"/>
                <a:gd name="connsiteY9" fmla="*/ 973439 h 973439"/>
                <a:gd name="connsiteX10" fmla="*/ 47520 w 5184575"/>
                <a:gd name="connsiteY10" fmla="*/ 925919 h 973439"/>
                <a:gd name="connsiteX11" fmla="*/ 0 w 5184575"/>
                <a:gd name="connsiteY11" fmla="*/ 811196 h 973439"/>
                <a:gd name="connsiteX12" fmla="*/ 0 w 5184575"/>
                <a:gd name="connsiteY12" fmla="*/ 162243 h 97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973439">
                  <a:moveTo>
                    <a:pt x="0" y="162243"/>
                  </a:moveTo>
                  <a:cubicBezTo>
                    <a:pt x="0" y="119213"/>
                    <a:pt x="17094" y="77946"/>
                    <a:pt x="47520" y="47520"/>
                  </a:cubicBezTo>
                  <a:cubicBezTo>
                    <a:pt x="77947" y="17094"/>
                    <a:pt x="119214" y="0"/>
                    <a:pt x="162243" y="0"/>
                  </a:cubicBezTo>
                  <a:lnTo>
                    <a:pt x="5022332" y="0"/>
                  </a:lnTo>
                  <a:cubicBezTo>
                    <a:pt x="5065362" y="0"/>
                    <a:pt x="5106629" y="17094"/>
                    <a:pt x="5137055" y="47520"/>
                  </a:cubicBezTo>
                  <a:cubicBezTo>
                    <a:pt x="5167481" y="77947"/>
                    <a:pt x="5184575" y="119214"/>
                    <a:pt x="5184575" y="162243"/>
                  </a:cubicBezTo>
                  <a:lnTo>
                    <a:pt x="5184575" y="811196"/>
                  </a:lnTo>
                  <a:cubicBezTo>
                    <a:pt x="5184575" y="854226"/>
                    <a:pt x="5167482" y="895493"/>
                    <a:pt x="5137055" y="925919"/>
                  </a:cubicBezTo>
                  <a:cubicBezTo>
                    <a:pt x="5106629" y="956345"/>
                    <a:pt x="5065361" y="973439"/>
                    <a:pt x="5022332" y="973439"/>
                  </a:cubicBezTo>
                  <a:lnTo>
                    <a:pt x="162243" y="973439"/>
                  </a:lnTo>
                  <a:cubicBezTo>
                    <a:pt x="119213" y="973439"/>
                    <a:pt x="77946" y="956346"/>
                    <a:pt x="47520" y="925919"/>
                  </a:cubicBezTo>
                  <a:cubicBezTo>
                    <a:pt x="17094" y="895492"/>
                    <a:pt x="0" y="854225"/>
                    <a:pt x="0" y="811196"/>
                  </a:cubicBezTo>
                  <a:lnTo>
                    <a:pt x="0" y="16224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2635355"/>
                <a:satOff val="21297"/>
                <a:lumOff val="-26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479" tIns="108479" rIns="108479" bIns="108479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Реконструкция помещений здания Дома офицеров для размещения МОБУ ДОД «Сертоловская детская школа искусств» - 34,0 млн. руб.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6785999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Sergei\Downloads\pngwing.com(9)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80112" y="1628800"/>
            <a:ext cx="2952328" cy="1968022"/>
          </a:xfrm>
          <a:prstGeom prst="rect">
            <a:avLst/>
          </a:prstGeom>
          <a:noFill/>
        </p:spPr>
      </p:pic>
      <p:pic>
        <p:nvPicPr>
          <p:cNvPr id="17" name="Рисунок 16" descr="pngwing.com(8)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48064" y="3521160"/>
            <a:ext cx="3786438" cy="31482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907704" y="152927"/>
            <a:ext cx="5256584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1244600">
              <a:spcBef>
                <a:spcPct val="0"/>
              </a:spcBef>
              <a:spcAft>
                <a:spcPts val="0"/>
              </a:spcAft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«Молодёжная политика»</a:t>
            </a:r>
          </a:p>
          <a:p>
            <a:pPr lvl="0" algn="ctr" defTabSz="1244600">
              <a:spcBef>
                <a:spcPct val="0"/>
              </a:spcBef>
              <a:spcAft>
                <a:spcPts val="0"/>
              </a:spcAft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127,0 млн. руб.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179512" y="1268760"/>
          <a:ext cx="4680520" cy="5144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169" name="Picture 1" descr="C:\Users\Sergei\Downloads\pngwing.com(7)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32040" y="692696"/>
            <a:ext cx="4065215" cy="32450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800710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4540" y="116632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«Обеспечение жильем отдельных категорий граждан» </a:t>
            </a:r>
          </a:p>
          <a:p>
            <a:pPr lvl="0"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104,7 млн. руб.</a:t>
            </a:r>
            <a:endParaRPr lang="ru-RU" sz="24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6" name="AutoShape 2" descr="https://ae01.alicdn.com/kf/HTB1cnLFdPoIL1JjSZFyq6zFBpXaI/Payment-Link-for-Additional-Co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56176" y="3789040"/>
            <a:ext cx="2836653" cy="2736304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Предоставление единовременной выплаты на кап. ремонт жилых домов</a:t>
            </a:r>
            <a:endParaRPr lang="ru-RU" sz="1600" b="1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4,5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млн. руб</a:t>
            </a: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.</a:t>
            </a:r>
            <a:endParaRPr lang="ru-RU" sz="1600" b="1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611560" y="4653136"/>
            <a:ext cx="5256584" cy="1872208"/>
          </a:xfrm>
          <a:prstGeom prst="flowChartProcess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Обеспечение жильем, оказание содействия для приобретения жилья отдельными категориями граждан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6,5 млн. руб.</a:t>
            </a:r>
            <a:endParaRPr lang="ru-RU" sz="1400" b="1" dirty="0" smtClean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400" b="1" dirty="0" smtClean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                                 </a:t>
            </a: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6156176" y="1628800"/>
            <a:ext cx="2808312" cy="1944216"/>
          </a:xfrm>
          <a:prstGeom prst="flowChartProcess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0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Обеспечение жильем 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детей-сирот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93,7 млн. руб.</a:t>
            </a:r>
          </a:p>
        </p:txBody>
      </p:sp>
      <p:pic>
        <p:nvPicPr>
          <p:cNvPr id="10" name="Рисунок 9" descr="pngwing.com(16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37051"/>
            <a:ext cx="4396346" cy="3644077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9122" y="246227"/>
            <a:ext cx="7929618" cy="3945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1244600">
              <a:lnSpc>
                <a:spcPts val="2160"/>
              </a:lnSpc>
              <a:spcBef>
                <a:spcPct val="0"/>
              </a:spcBef>
            </a:pPr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«БЕЗОПАСНОСТЬ» 35,8 МЛН. РУБ.</a:t>
            </a:r>
            <a:endParaRPr lang="ru-RU" sz="32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3528" y="2443499"/>
            <a:ext cx="8208912" cy="105750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0" rtlCol="0" anchor="ctr"/>
          <a:lstStyle/>
          <a:p>
            <a:pPr lvl="0" algn="ctr">
              <a:lnSpc>
                <a:spcPts val="192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Выполнение работ по расширению и эксплуатационно-техническому обслуживанию местной  системы оповещения населения по ГО и ЧС </a:t>
            </a:r>
          </a:p>
          <a:p>
            <a:pPr lvl="0" algn="ctr">
              <a:lnSpc>
                <a:spcPts val="192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2,7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млн. руб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95536" y="1179373"/>
            <a:ext cx="8208912" cy="86409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Содержание МКУ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«ОБИП» 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26,7 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млн.руб.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3053" y="3952557"/>
            <a:ext cx="8208912" cy="80534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Внедрение АПК АИС "Безопасный город" 6,0 млн.руб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9222" name="Picture 6" descr="C:\Users\Sergei\Downloads\pngwing.com(20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9620" y="548680"/>
            <a:ext cx="1873531" cy="187353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595075" y="4220303"/>
            <a:ext cx="1234969" cy="316719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244196" y="3070343"/>
            <a:ext cx="1293968" cy="33478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840356" y="1612673"/>
            <a:ext cx="1318241" cy="33478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289" name="Picture 1" descr="C:\Users\Sergei\AppData\Local\Microsoft\Windows\Temporary Internet Files\Content.IE5\IJCXMV1I\megaphone-155780_960_72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72700">
            <a:off x="96003" y="2367690"/>
            <a:ext cx="1550695" cy="1186504"/>
          </a:xfrm>
          <a:prstGeom prst="rect">
            <a:avLst/>
          </a:prstGeom>
          <a:noFill/>
        </p:spPr>
      </p:pic>
      <p:pic>
        <p:nvPicPr>
          <p:cNvPr id="16" name="Рисунок 15" descr="clipart353282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98238">
            <a:off x="6774075" y="3606078"/>
            <a:ext cx="1806626" cy="1523820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395536" y="5390621"/>
            <a:ext cx="8136904" cy="65805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Оборудование подвижных спасательных постов на </a:t>
            </a:r>
          </a:p>
          <a:p>
            <a:pPr lvl="0" algn="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берегу Ладожского озера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0,4 млн.руб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15" name="Picture 5" descr="C:\Users\Sergei\Downloads\pngwing.com(19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869160"/>
            <a:ext cx="1800200" cy="180020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7262174" y="5746696"/>
            <a:ext cx="1167476" cy="258793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78988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547664" y="188640"/>
            <a:ext cx="6696744" cy="86409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«Поддержка общественных организаций» 19,2 млн. руб.</a:t>
            </a:r>
            <a:endParaRPr lang="ru-RU" sz="32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755576" y="1844824"/>
          <a:ext cx="7704856" cy="21996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581663"/>
                <a:gridCol w="212319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Сумма (млн. руб.)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Оказание финансовой помощи некоммерческим, социально-ориентированным организациям за счет средств областного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2,3</a:t>
                      </a:r>
                      <a:endParaRPr lang="ru-RU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Оказание финансовой помощи некоммерческим, социально-ориентированным организациям за счет средств местного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16,9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87712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79512" y="332656"/>
            <a:ext cx="8784976" cy="86409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«Развитие дорожной инфраструктуры, повышение безопасности дорожного движения и организация транспортного обслуживания населения на территории муниципального образования «Всеволожский</a:t>
            </a:r>
            <a:r>
              <a:rPr lang="en-US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муниципальный район» Ленинградской области на 2021-2025 годы», млн. руб.</a:t>
            </a:r>
            <a:endParaRPr lang="ru-RU" sz="20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44824"/>
            <a:ext cx="4150831" cy="4378892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1700808"/>
          <a:ext cx="4320480" cy="456628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3312368"/>
                <a:gridCol w="1008112"/>
              </a:tblGrid>
              <a:tr h="76777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Ремонт автомобильных дорог общего пользования местного значения вне границ населенных пунктов</a:t>
                      </a:r>
                      <a:endParaRPr lang="ru-RU" sz="14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35 999,0</a:t>
                      </a:r>
                      <a:endParaRPr lang="ru-RU" sz="1400" b="1" kern="120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283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/>
                        <a:t>Содержание и текущий ремонт автомобильных дорог общего пользования местного значения вне границ населенных пунктов</a:t>
                      </a:r>
                      <a:endParaRPr lang="ru-RU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/>
                        <a:t>8 500,0</a:t>
                      </a:r>
                      <a:endParaRPr lang="ru-RU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829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Организация дорожного движения, обслуживание технических средств организации дорожного движения, разработка проектов организации дорожного движения на автомобильных дорогах общего пользования местного значения вне границ населенных пунктов </a:t>
                      </a:r>
                      <a:endParaRPr lang="ru-RU" sz="14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6 100,0</a:t>
                      </a:r>
                      <a:endParaRPr lang="ru-RU" sz="14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989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Осуществление регулярных перевозок пассажиров и багажа автомобильным транспортом</a:t>
                      </a:r>
                      <a:endParaRPr lang="ru-RU" sz="14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1,0</a:t>
                      </a:r>
                      <a:endParaRPr lang="ru-RU" sz="14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2379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50 600,0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87712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79512" y="332656"/>
            <a:ext cx="8784976" cy="86409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«Развитие малого и среднего предпринимательства на территории муниципального образования "Всеволожский муниципальный район" Ленинградской области на 2021-2025 годы», млн. руб.</a:t>
            </a:r>
            <a:endParaRPr lang="ru-RU" sz="20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1844824"/>
          <a:ext cx="5544616" cy="4297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80520"/>
                <a:gridCol w="864096"/>
              </a:tblGrid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субсидий субъектам малого предпринимательства на организацию предпринимательской деятельности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9 199,0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/>
                        <a:t>Предоставление субсидий на ведение уставной деятельности и развитие организаций муниципальной инфраструктуры поддержки предпринимательства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/>
                        <a:t>8 000,0 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/>
                        <a:t>Предоставление субсидий организациям инфраструктуры поддержки предпринимательства на ведение </a:t>
                      </a:r>
                      <a:r>
                        <a:rPr lang="ru-RU" sz="1200" kern="1200" dirty="0" err="1" smtClean="0"/>
                        <a:t>микрофинансовой</a:t>
                      </a:r>
                      <a:r>
                        <a:rPr lang="ru-RU" sz="1200" kern="1200" dirty="0" smtClean="0"/>
                        <a:t> деятельности (обеспечение кредитного портфеля)</a:t>
                      </a:r>
                      <a:endParaRPr lang="ru-RU" sz="12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/>
                        <a:t>2000,0 </a:t>
                      </a:r>
                      <a:endParaRPr lang="ru-RU" sz="12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/>
                        <a:t>Организация и проведение Форумов, семинаров, тренингов по вопросам развития малого и среднего предпринимательства, районных праздников, конкурсов профессионального мастерства, участие в областных и районных мероприятиях, посвященных развитию малого и среднего предпринимательства </a:t>
                      </a:r>
                      <a:endParaRPr lang="ru-RU" sz="12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/>
                        <a:t>1 500,0 </a:t>
                      </a:r>
                      <a:endParaRPr lang="ru-RU" sz="12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/>
                        <a:t>Организация и проведение мониторинга деятельности субъектов малого и среднего предпринимательства и потребительского рынка Ленинградской области </a:t>
                      </a:r>
                      <a:endParaRPr lang="ru-RU" sz="1200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/>
                        <a:t>795,3 </a:t>
                      </a:r>
                      <a:endParaRPr lang="ru-RU" sz="1200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/>
                        <a:t>Создание на территории МО "Город Всеволожск" Всеволожского </a:t>
                      </a:r>
                      <a:r>
                        <a:rPr lang="ru-RU" sz="1200" kern="1200" dirty="0" err="1" smtClean="0"/>
                        <a:t>бизнес-инкубатора</a:t>
                      </a:r>
                      <a:r>
                        <a:rPr lang="ru-RU" sz="1200" kern="1200" dirty="0" smtClean="0"/>
                        <a:t>, включая разработку проектно-сметной документации</a:t>
                      </a:r>
                      <a:endParaRPr lang="ru-RU" sz="1200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/>
                        <a:t>57 668,2 </a:t>
                      </a:r>
                      <a:endParaRPr lang="ru-RU" sz="1200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/>
                        <a:t>Итого</a:t>
                      </a:r>
                      <a:endParaRPr lang="ru-RU" sz="1200" b="1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/>
                        <a:t>79 162,5 </a:t>
                      </a:r>
                      <a:endParaRPr lang="ru-RU" sz="105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3" name="Picture 5" descr="C:\Users\Sergei\Downloads\kisspng-business-clip-art-a-man-in-a-suit-5aa29a819db210.77215340152060582564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2514" y="1628801"/>
            <a:ext cx="4560086" cy="4680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877127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Прямая соединительная линия 45"/>
          <p:cNvCxnSpPr/>
          <p:nvPr/>
        </p:nvCxnSpPr>
        <p:spPr>
          <a:xfrm>
            <a:off x="5220072" y="6021288"/>
            <a:ext cx="3240360" cy="1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2" name="AutoShape 2" descr="ÐÐ°ÑÑÐ¸Ð½ÐºÐ¸ Ð¿Ð¾ Ð·Ð°Ð¿ÑÐ¾ÑÑ ÑÐ¿ÑÐ°Ð²Ð»ÐµÐ½Ð¸Ðµ ÑÐ¸Ð½Ð°Ð½ÑÐ°Ð¼Ð¸ Ð² Ð¼ÑÐ½Ð¸ÑÐ¸Ð¿Ð°Ð»ÑÐ½Ð¾Ð¼ ÑÐ°Ð¹Ð¾Ð½Ðµ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9632" y="160338"/>
            <a:ext cx="7488832" cy="911208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«УПРАВЛЕНИЕ ФИНАНСАМИ» </a:t>
            </a:r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</a:t>
            </a:r>
            <a:r>
              <a:rPr lang="ru-RU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севоложского </a:t>
            </a:r>
            <a:r>
              <a:rPr lang="ru-RU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МУНИЦИПАЛЬНОГО РАЙОНА»  905,2 МЛН. РУБ.</a:t>
            </a:r>
            <a:endParaRPr lang="ru-RU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0336" y="1429003"/>
            <a:ext cx="5623793" cy="911208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устойчивости бюджетов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Всеволожского 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0335" y="2763106"/>
            <a:ext cx="4199657" cy="1650607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дотаций городским и сельским поселениям на выравнивание бюджетной обеспеченности</a:t>
            </a:r>
          </a:p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655,2 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1548" y="5660549"/>
            <a:ext cx="3071639" cy="728646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бюджета </a:t>
            </a: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Всеволожского муниципального района 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85,0 </a:t>
            </a:r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3568" y="4653136"/>
            <a:ext cx="3071639" cy="821077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областного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</a:t>
            </a:r>
          </a:p>
          <a:p>
            <a:pPr algn="ctr"/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570,2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28184" y="1412776"/>
            <a:ext cx="2668015" cy="1711965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48064" y="3453866"/>
            <a:ext cx="3742082" cy="1810786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мер по обеспечению сбалансированности бюджета</a:t>
            </a:r>
          </a:p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250,0 млн.руб.</a:t>
            </a:r>
          </a:p>
          <a:p>
            <a:pPr lvl="0" algn="ctr"/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419872" y="1071546"/>
            <a:ext cx="0" cy="34123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112233" y="2340211"/>
            <a:ext cx="0" cy="15268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636610" y="2492896"/>
            <a:ext cx="147562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3" idx="0"/>
          </p:cNvCxnSpPr>
          <p:nvPr/>
        </p:nvCxnSpPr>
        <p:spPr>
          <a:xfrm flipH="1" flipV="1">
            <a:off x="1635334" y="2492896"/>
            <a:ext cx="1276" cy="27021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596336" y="3140968"/>
            <a:ext cx="0" cy="28803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13" idx="2"/>
          </p:cNvCxnSpPr>
          <p:nvPr/>
        </p:nvCxnSpPr>
        <p:spPr>
          <a:xfrm flipH="1">
            <a:off x="1635334" y="4413713"/>
            <a:ext cx="1276" cy="9540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00335" y="4509120"/>
            <a:ext cx="1335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01732" y="4509120"/>
            <a:ext cx="0" cy="1512168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15" idx="1"/>
          </p:cNvCxnSpPr>
          <p:nvPr/>
        </p:nvCxnSpPr>
        <p:spPr>
          <a:xfrm flipH="1" flipV="1">
            <a:off x="300335" y="6021288"/>
            <a:ext cx="441213" cy="358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16" idx="1"/>
          </p:cNvCxnSpPr>
          <p:nvPr/>
        </p:nvCxnSpPr>
        <p:spPr>
          <a:xfrm flipH="1">
            <a:off x="242355" y="5063675"/>
            <a:ext cx="441213" cy="531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4716016" y="2348880"/>
            <a:ext cx="1486376" cy="377067"/>
          </a:xfrm>
          <a:prstGeom prst="bentConnector3">
            <a:avLst>
              <a:gd name="adj1" fmla="val -492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 descr="pngwing.com(24).pn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2958" y="5301208"/>
            <a:ext cx="1445146" cy="1445146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 descr="pngwing.com(24)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63032" y="5517232"/>
            <a:ext cx="1085106" cy="1085106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 descr="pngwing.com(24).png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6172" y="5589240"/>
            <a:ext cx="869082" cy="869082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 descr="pngwing.com(24).png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39422" y="5661248"/>
            <a:ext cx="725066" cy="725066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41858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ÐÐ°ÑÑÐ¸Ð½ÐºÐ¸ Ð¿Ð¾ Ð·Ð°Ð¿ÑÐ¾ÑÑ ÑÐ¿ÑÐ°Ð²Ð»ÐµÐ½Ð¸Ðµ ÑÐ¸Ð½Ð°Ð½ÑÐ°Ð¼Ð¸ Ð² Ð¼ÑÐ½Ð¸ÑÐ¸Ð¿Ð°Ð»ÑÐ½Ð¾Ð¼ ÑÐ°Ð¹Ð¾Ð½Ðµ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79512" y="188640"/>
            <a:ext cx="8784976" cy="86409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Объекты проектирования, строительства и ремонта муниципального образования «Всеволожский муниципальный район» Ленинградской области на 2022 год</a:t>
            </a:r>
            <a:endParaRPr lang="ru-RU" sz="20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539552" y="1268760"/>
          <a:ext cx="8136904" cy="5292990"/>
        </p:xfrm>
        <a:graphic>
          <a:graphicData uri="http://schemas.openxmlformats.org/drawingml/2006/table">
            <a:tbl>
              <a:tblPr/>
              <a:tblGrid>
                <a:gridCol w="6299965"/>
                <a:gridCol w="1836939"/>
              </a:tblGrid>
              <a:tr h="221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Сумма (млн. руб.)</a:t>
                      </a:r>
                      <a:endParaRPr lang="ru-RU" sz="11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Проектирование, строительство и ремонт детских дошкольных учреждений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309,9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Calibri"/>
                          <a:cs typeface="Times New Roman"/>
                        </a:rPr>
                        <a:t>в том числе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49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Проектирование и строительство ДДУ (9 ДДУ) 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Calibri"/>
                          <a:cs typeface="Times New Roman"/>
                        </a:rPr>
                        <a:t>125,9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49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Ремонт ДДУ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Calibri"/>
                          <a:cs typeface="Times New Roman"/>
                        </a:rPr>
                        <a:t>184,0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Проектирование, строительство и ремонт школ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1 303,9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Calibri"/>
                          <a:cs typeface="Times New Roman"/>
                        </a:rPr>
                        <a:t>в том числе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Calibri"/>
                          <a:cs typeface="Times New Roman"/>
                        </a:rPr>
                        <a:t>Проектирование и строительство школ (4 школы)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Calibri"/>
                          <a:cs typeface="Times New Roman"/>
                        </a:rPr>
                        <a:t>914,5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29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Calibri"/>
                          <a:cs typeface="Times New Roman"/>
                        </a:rPr>
                        <a:t>Строительство административно-хозяйственных                                                                         пристроек в учреждениях (3 школы)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Calibri"/>
                          <a:cs typeface="Times New Roman"/>
                        </a:rPr>
                        <a:t>73,8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Times New Roman"/>
                          <a:ea typeface="Calibri"/>
                          <a:cs typeface="Times New Roman"/>
                        </a:rPr>
                        <a:t>Ремонт школ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Times New Roman"/>
                          <a:ea typeface="Calibri"/>
                          <a:cs typeface="Times New Roman"/>
                        </a:rPr>
                        <a:t>315,6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Ремонт Дома Детского Творчества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Устройство теплоснабжения детского лагеря «Островки»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Ремонт школ искусств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43,3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Ремонт спортивной школы олимпийского резерва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131,9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Строительство ФОК г.Всеволожск, 4-Линия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139,8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Проектирование и строительство 6 ФОК на территории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94,8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Технологические присоединения  Ледовой арены на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Румболовской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Горе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17,2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Строительство 3 многофункциональных зданий на территории района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93,5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Ремонт административных зданий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80,4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Строительство бизнес-инкубатора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57,7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Газификация частного сектора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32,5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21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1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2 409,9</a:t>
                      </a:r>
                      <a:endParaRPr lang="ru-RU" sz="11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241858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71010760"/>
              </p:ext>
            </p:extLst>
          </p:nvPr>
        </p:nvGraphicFramePr>
        <p:xfrm>
          <a:off x="339908" y="1196753"/>
          <a:ext cx="8496944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414">
                  <a:extLst>
                    <a:ext uri="{9D8B030D-6E8A-4147-A177-3AD203B41FA5}">
                      <a16:colId xmlns="" xmlns:a16="http://schemas.microsoft.com/office/drawing/2014/main" val="3060253867"/>
                    </a:ext>
                  </a:extLst>
                </a:gridCol>
                <a:gridCol w="937530">
                  <a:extLst>
                    <a:ext uri="{9D8B030D-6E8A-4147-A177-3AD203B41FA5}">
                      <a16:colId xmlns="" xmlns:a16="http://schemas.microsoft.com/office/drawing/2014/main" val="1388490454"/>
                    </a:ext>
                  </a:extLst>
                </a:gridCol>
              </a:tblGrid>
              <a:tr h="55097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муниципальных программ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905,2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6565491"/>
                  </a:ext>
                </a:extLst>
              </a:tr>
              <a:tr h="550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Выравнивание бюджетной обеспеченности МО поселений (дотации)</a:t>
                      </a: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655,2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72636923"/>
                  </a:ext>
                </a:extLst>
              </a:tr>
              <a:tr h="550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сбалансированности бюджета</a:t>
                      </a: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7938460"/>
                  </a:ext>
                </a:extLst>
              </a:tr>
              <a:tr h="55097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непрограммных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2896407"/>
                  </a:ext>
                </a:extLst>
              </a:tr>
              <a:tr h="132775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 на решение вопросов местного значения сельских поселений в рамках реализации закона Ленинградской области от 10 июля 2014 года № 48-ОЗ «Об отдельных вопросах местного значения сельских поселений Ленинградской области»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7358351"/>
                  </a:ext>
                </a:extLst>
              </a:tr>
              <a:tr h="55097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1000,7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0699836"/>
                  </a:ext>
                </a:extLst>
              </a:tr>
              <a:tr h="55097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областного бюджета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A7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570,2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A7C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1228291"/>
                  </a:ext>
                </a:extLst>
              </a:tr>
              <a:tr h="55097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A7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430,5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A7C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0730295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00688" y="89447"/>
            <a:ext cx="76792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Межбюджетные трансферты  в бюджеты поселений из бюджета 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Всеволожского муниципального района, </a:t>
            </a:r>
            <a:r>
              <a:rPr lang="ru-RU" sz="24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млн.руб.</a:t>
            </a:r>
          </a:p>
        </p:txBody>
      </p:sp>
    </p:spTree>
    <p:extLst>
      <p:ext uri="{BB962C8B-B14F-4D97-AF65-F5344CB8AC3E}">
        <p14:creationId xmlns="" xmlns:p14="http://schemas.microsoft.com/office/powerpoint/2010/main" val="14808333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78904854"/>
              </p:ext>
            </p:extLst>
          </p:nvPr>
        </p:nvGraphicFramePr>
        <p:xfrm>
          <a:off x="428596" y="1785926"/>
          <a:ext cx="8247860" cy="435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17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05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286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endParaRPr lang="ru-RU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8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год (ожидаемое исполнение)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2022 год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Отношение 2022 к 2021 году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itchFamily="34" charset="0"/>
                          <a:cs typeface="Times New Roman" pitchFamily="18" charset="0"/>
                        </a:rPr>
                        <a:t>ДОХОДЫ</a:t>
                      </a:r>
                      <a:endParaRPr lang="ru-RU" sz="18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21 841,7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18 662,2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- 3 179,5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itchFamily="34" charset="0"/>
                          <a:cs typeface="Times New Roman" pitchFamily="18" charset="0"/>
                        </a:rPr>
                        <a:t>РАСХОДЫ</a:t>
                      </a:r>
                      <a:endParaRPr lang="ru-RU" sz="18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23 349,9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Times New Roman" pitchFamily="18" charset="0"/>
                        </a:rPr>
                        <a:t>19 128,4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- 4 224,5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itchFamily="34" charset="0"/>
                          <a:cs typeface="Times New Roman" pitchFamily="18" charset="0"/>
                        </a:rPr>
                        <a:t>Дефицит,</a:t>
                      </a:r>
                    </a:p>
                    <a:p>
                      <a:pPr algn="ctr"/>
                      <a:r>
                        <a:rPr lang="ru-RU" sz="1800" b="1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профицит</a:t>
                      </a:r>
                      <a:endParaRPr lang="ru-RU" sz="18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- 1 508,2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- 666,2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Times New Roman" pitchFamily="18" charset="0"/>
                        </a:rPr>
                        <a:t>+ 842,0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4348" y="214291"/>
            <a:ext cx="79296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Прогноз</a:t>
            </a:r>
            <a:r>
              <a:rPr lang="ru-RU" sz="25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 </a:t>
            </a: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основных характеристик консолидированного бюджета Всеволожского района на 2022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43399" y="1378920"/>
            <a:ext cx="140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itchFamily="34" charset="0"/>
                <a:cs typeface="Times New Roman" pitchFamily="18" charset="0"/>
              </a:rPr>
              <a:t>млн.руб.</a:t>
            </a:r>
            <a:endParaRPr lang="ru-RU" b="1" dirty="0"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jpg"/>
          <p:cNvPicPr>
            <a:picLocks noChangeAspect="1"/>
          </p:cNvPicPr>
          <p:nvPr/>
        </p:nvPicPr>
        <p:blipFill>
          <a:blip r:embed="rId2" cstate="print"/>
          <a:srcRect l="4087" r="6981"/>
          <a:stretch>
            <a:fillRect/>
          </a:stretch>
        </p:blipFill>
        <p:spPr>
          <a:xfrm>
            <a:off x="-36512" y="-27384"/>
            <a:ext cx="9180512" cy="68853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116632"/>
            <a:ext cx="6643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за внимание</a:t>
            </a:r>
            <a:endParaRPr lang="ru-RU" sz="36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34401</TotalTime>
  <Words>1777</Words>
  <Application>Microsoft Office PowerPoint</Application>
  <PresentationFormat>Экран (4:3)</PresentationFormat>
  <Paragraphs>429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Основные параметры бюджета Всеволожского муниципального района  на 2022 год</vt:lpstr>
      <vt:lpstr>Структура доходов бюджета   Всеволожского муниципального района 2022 года  </vt:lpstr>
      <vt:lpstr>Налоговые доходы бюджета Всеволожского муниципального района, млн. руб.</vt:lpstr>
      <vt:lpstr>Неналоговые доходы бюджета Всеволожского муниципального района, млн. руб. </vt:lpstr>
      <vt:lpstr>Безвозмездные поступления в бюджет Всеволожского муниципального района, млн. руб.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sag-kf</dc:creator>
  <cp:lastModifiedBy>KF-Woker</cp:lastModifiedBy>
  <cp:revision>2273</cp:revision>
  <cp:lastPrinted>2021-04-14T11:59:07Z</cp:lastPrinted>
  <dcterms:created xsi:type="dcterms:W3CDTF">2016-04-27T11:52:00Z</dcterms:created>
  <dcterms:modified xsi:type="dcterms:W3CDTF">2021-12-16T06:39:42Z</dcterms:modified>
</cp:coreProperties>
</file>